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4" r:id="rId2"/>
    <p:sldMasterId id="2147483660" r:id="rId3"/>
  </p:sldMasterIdLst>
  <p:notesMasterIdLst>
    <p:notesMasterId r:id="rId37"/>
  </p:notesMasterIdLst>
  <p:handoutMasterIdLst>
    <p:handoutMasterId r:id="rId38"/>
  </p:handoutMasterIdLst>
  <p:sldIdLst>
    <p:sldId id="289" r:id="rId4"/>
    <p:sldId id="287" r:id="rId5"/>
    <p:sldId id="307" r:id="rId6"/>
    <p:sldId id="337" r:id="rId7"/>
    <p:sldId id="290" r:id="rId8"/>
    <p:sldId id="308" r:id="rId9"/>
    <p:sldId id="312" r:id="rId10"/>
    <p:sldId id="313" r:id="rId11"/>
    <p:sldId id="358" r:id="rId12"/>
    <p:sldId id="281" r:id="rId13"/>
    <p:sldId id="341" r:id="rId14"/>
    <p:sldId id="284" r:id="rId15"/>
    <p:sldId id="342" r:id="rId16"/>
    <p:sldId id="343" r:id="rId17"/>
    <p:sldId id="344" r:id="rId18"/>
    <p:sldId id="345" r:id="rId19"/>
    <p:sldId id="309" r:id="rId20"/>
    <p:sldId id="347" r:id="rId21"/>
    <p:sldId id="511" r:id="rId22"/>
    <p:sldId id="348" r:id="rId23"/>
    <p:sldId id="349" r:id="rId24"/>
    <p:sldId id="282" r:id="rId25"/>
    <p:sldId id="350" r:id="rId26"/>
    <p:sldId id="351" r:id="rId27"/>
    <p:sldId id="352" r:id="rId28"/>
    <p:sldId id="354" r:id="rId29"/>
    <p:sldId id="353" r:id="rId30"/>
    <p:sldId id="302" r:id="rId31"/>
    <p:sldId id="355" r:id="rId32"/>
    <p:sldId id="356" r:id="rId33"/>
    <p:sldId id="357" r:id="rId34"/>
    <p:sldId id="296" r:id="rId35"/>
    <p:sldId id="286" r:id="rId36"/>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D5001B"/>
    <a:srgbClr val="505150"/>
    <a:srgbClr val="4F5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45" autoAdjust="0"/>
    <p:restoredTop sz="94695" autoAdjust="0"/>
  </p:normalViewPr>
  <p:slideViewPr>
    <p:cSldViewPr snapToObjects="1">
      <p:cViewPr>
        <p:scale>
          <a:sx n="102" d="100"/>
          <a:sy n="102" d="100"/>
        </p:scale>
        <p:origin x="-678" y="-5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ED968BDB-2806-1742-9934-98E15DF25D17}" type="datetimeFigureOut">
              <a:rPr lang="en-US" smtClean="0"/>
              <a:pPr/>
              <a:t>9/19/2019</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C46F030A-1C5E-9B4B-AF4A-D63E8B8342BE}" type="slidenum">
              <a:rPr lang="en-US" smtClean="0"/>
              <a:pPr/>
              <a:t>‹Nº›</a:t>
            </a:fld>
            <a:endParaRPr lang="en-US"/>
          </a:p>
        </p:txBody>
      </p:sp>
    </p:spTree>
    <p:extLst>
      <p:ext uri="{BB962C8B-B14F-4D97-AF65-F5344CB8AC3E}">
        <p14:creationId xmlns:p14="http://schemas.microsoft.com/office/powerpoint/2010/main" val="3498874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53060DB-4EF6-492A-A4D1-35BD9E4B01FD}" type="datetimeFigureOut">
              <a:rPr lang="en-US" smtClean="0"/>
              <a:pPr/>
              <a:t>9/19/2019</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5019060-5933-4B70-BBDD-B3ACBA3D655E}" type="slidenum">
              <a:rPr lang="en-US" smtClean="0"/>
              <a:pPr/>
              <a:t>‹Nº›</a:t>
            </a:fld>
            <a:endParaRPr lang="en-US" dirty="0"/>
          </a:p>
        </p:txBody>
      </p:sp>
    </p:spTree>
    <p:extLst>
      <p:ext uri="{BB962C8B-B14F-4D97-AF65-F5344CB8AC3E}">
        <p14:creationId xmlns:p14="http://schemas.microsoft.com/office/powerpoint/2010/main" val="2446523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019060-5933-4B70-BBDD-B3ACBA3D655E}" type="slidenum">
              <a:rPr lang="en-US" smtClean="0"/>
              <a:pPr/>
              <a:t>3</a:t>
            </a:fld>
            <a:endParaRPr lang="en-US" dirty="0"/>
          </a:p>
        </p:txBody>
      </p:sp>
    </p:spTree>
    <p:extLst>
      <p:ext uri="{BB962C8B-B14F-4D97-AF65-F5344CB8AC3E}">
        <p14:creationId xmlns:p14="http://schemas.microsoft.com/office/powerpoint/2010/main" val="4023879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scanning, we’ve added a scan preview feature that now allows a user to preview their scanned document before committing it to file, and even rotate pages and change their order. </a:t>
            </a:r>
          </a:p>
          <a:p>
            <a:endParaRPr lang="en-US" dirty="0"/>
          </a:p>
          <a:p>
            <a:r>
              <a:rPr lang="en-US" dirty="0"/>
              <a:t>This can be really handy if you want to review what you’ve got at the MFP and make any adjustments while you’re right there.  </a:t>
            </a:r>
          </a:p>
        </p:txBody>
      </p:sp>
      <p:sp>
        <p:nvSpPr>
          <p:cNvPr id="4" name="Slide Number Placeholder 3"/>
          <p:cNvSpPr>
            <a:spLocks noGrp="1"/>
          </p:cNvSpPr>
          <p:nvPr>
            <p:ph type="sldNum" sz="quarter" idx="10"/>
          </p:nvPr>
        </p:nvSpPr>
        <p:spPr/>
        <p:txBody>
          <a:bodyPr/>
          <a:lstStyle/>
          <a:p>
            <a:fld id="{7B334461-9C01-FE46-8B75-4644E0541F85}" type="slidenum">
              <a:rPr lang="en-US" smtClean="0"/>
              <a:t>15</a:t>
            </a:fld>
            <a:endParaRPr lang="en-US"/>
          </a:p>
        </p:txBody>
      </p:sp>
    </p:spTree>
    <p:extLst>
      <p:ext uri="{BB962C8B-B14F-4D97-AF65-F5344CB8AC3E}">
        <p14:creationId xmlns:p14="http://schemas.microsoft.com/office/powerpoint/2010/main" val="1719115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 I want to take a quick moment and talk about media-range support. Let me just say this is another area where Toshiba got it right. I can say this with confidence because the paper handling was proven on the previous models. The minimum and maximum paper weight is among the widest I’ve ever seen, as is the minimum and maximum paper size. The mid-range and high-end models can take 12”x 18” in the cassettes and the high-end models can even take 13” x 19” through the bypass.</a:t>
            </a:r>
          </a:p>
          <a:p>
            <a:pPr defTabSz="931774">
              <a:defRPr/>
            </a:pPr>
            <a:r>
              <a:rPr lang="en-US" dirty="0"/>
              <a:t>And these new models support custom paper size in the cassettes and have automatic paper size detection. They can now even duplex that custom-size paper. I encourage you to approach your restaurant customers and tell them you’ve got an MFP that can print their menus now. This is who was asking for it. </a:t>
            </a:r>
          </a:p>
          <a:p>
            <a:endParaRPr lang="en-US" dirty="0"/>
          </a:p>
        </p:txBody>
      </p:sp>
      <p:sp>
        <p:nvSpPr>
          <p:cNvPr id="4" name="Slide Number Placeholder 3"/>
          <p:cNvSpPr>
            <a:spLocks noGrp="1"/>
          </p:cNvSpPr>
          <p:nvPr>
            <p:ph type="sldNum" sz="quarter" idx="10"/>
          </p:nvPr>
        </p:nvSpPr>
        <p:spPr/>
        <p:txBody>
          <a:bodyPr/>
          <a:lstStyle/>
          <a:p>
            <a:fld id="{7B334461-9C01-FE46-8B75-4644E0541F85}" type="slidenum">
              <a:rPr lang="en-US" smtClean="0"/>
              <a:t>16</a:t>
            </a:fld>
            <a:endParaRPr lang="en-US"/>
          </a:p>
        </p:txBody>
      </p:sp>
    </p:spTree>
    <p:extLst>
      <p:ext uri="{BB962C8B-B14F-4D97-AF65-F5344CB8AC3E}">
        <p14:creationId xmlns:p14="http://schemas.microsoft.com/office/powerpoint/2010/main" val="1822601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specialty stock, these models support our unique Aqua-Ace media available in a variety of sizes including a 12” x 47” Banner size. This laminated, UV resistant, waterproof paper opens the door to so many applications. Consider how you might be able to use it. I encourage you to show this to your customers because it really opens the door to a lot more uses for the MFP. </a:t>
            </a:r>
          </a:p>
        </p:txBody>
      </p:sp>
      <p:sp>
        <p:nvSpPr>
          <p:cNvPr id="4" name="Slide Number Placeholder 3"/>
          <p:cNvSpPr>
            <a:spLocks noGrp="1"/>
          </p:cNvSpPr>
          <p:nvPr>
            <p:ph type="sldNum" sz="quarter" idx="10"/>
          </p:nvPr>
        </p:nvSpPr>
        <p:spPr/>
        <p:txBody>
          <a:bodyPr/>
          <a:lstStyle/>
          <a:p>
            <a:fld id="{7B334461-9C01-FE46-8B75-4644E0541F85}" type="slidenum">
              <a:rPr lang="en-US" smtClean="0"/>
              <a:t>18</a:t>
            </a:fld>
            <a:endParaRPr lang="en-US"/>
          </a:p>
        </p:txBody>
      </p:sp>
    </p:spTree>
    <p:extLst>
      <p:ext uri="{BB962C8B-B14F-4D97-AF65-F5344CB8AC3E}">
        <p14:creationId xmlns:p14="http://schemas.microsoft.com/office/powerpoint/2010/main" val="1079447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 don’t have to tell you that cloud-based document storage is where it’s at. Can I see a show of hands here of who has a </a:t>
            </a:r>
            <a:r>
              <a:rPr lang="en-US" dirty="0" err="1"/>
              <a:t>DropBox</a:t>
            </a:r>
            <a:r>
              <a:rPr lang="en-US" dirty="0"/>
              <a:t> account? How about Box? Google Drive? Microsoft One Drive? These are just some of players.</a:t>
            </a:r>
          </a:p>
          <a:p>
            <a:r>
              <a:rPr lang="en-US" dirty="0"/>
              <a:t>These new e-BRIDGE MFPs with the high-speed DSDF and various authentication methods, make a perfect on-ramp for sending documents to these cloud-based applications. </a:t>
            </a:r>
          </a:p>
          <a:p>
            <a:endParaRPr lang="en-US" dirty="0"/>
          </a:p>
        </p:txBody>
      </p:sp>
      <p:sp>
        <p:nvSpPr>
          <p:cNvPr id="4" name="Slide Number Placeholder 3"/>
          <p:cNvSpPr>
            <a:spLocks noGrp="1"/>
          </p:cNvSpPr>
          <p:nvPr>
            <p:ph type="sldNum" sz="quarter" idx="10"/>
          </p:nvPr>
        </p:nvSpPr>
        <p:spPr/>
        <p:txBody>
          <a:bodyPr/>
          <a:lstStyle/>
          <a:p>
            <a:fld id="{7B334461-9C01-FE46-8B75-4644E0541F85}" type="slidenum">
              <a:rPr lang="en-US" smtClean="0"/>
              <a:t>20</a:t>
            </a:fld>
            <a:endParaRPr lang="en-US"/>
          </a:p>
        </p:txBody>
      </p:sp>
    </p:spTree>
    <p:extLst>
      <p:ext uri="{BB962C8B-B14F-4D97-AF65-F5344CB8AC3E}">
        <p14:creationId xmlns:p14="http://schemas.microsoft.com/office/powerpoint/2010/main" val="1399963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month we’ll release complete support for scanning directly into Office 365 applications. This means when you scan a document and send via email, it won’t just show you as the sender, but it will in fact show up in your sent emails. Minor perhaps, but important. This also means whether collaborating via SharePoint or sharing documents via OneDrive, the paper trail is defined by the authenticator. </a:t>
            </a:r>
          </a:p>
          <a:p>
            <a:endParaRPr lang="en-US" dirty="0"/>
          </a:p>
        </p:txBody>
      </p:sp>
      <p:sp>
        <p:nvSpPr>
          <p:cNvPr id="4" name="Slide Number Placeholder 3"/>
          <p:cNvSpPr>
            <a:spLocks noGrp="1"/>
          </p:cNvSpPr>
          <p:nvPr>
            <p:ph type="sldNum" sz="quarter" idx="10"/>
          </p:nvPr>
        </p:nvSpPr>
        <p:spPr/>
        <p:txBody>
          <a:bodyPr/>
          <a:lstStyle/>
          <a:p>
            <a:fld id="{7B334461-9C01-FE46-8B75-4644E0541F85}" type="slidenum">
              <a:rPr lang="en-US" smtClean="0"/>
              <a:t>21</a:t>
            </a:fld>
            <a:endParaRPr lang="en-US"/>
          </a:p>
        </p:txBody>
      </p:sp>
    </p:spTree>
    <p:extLst>
      <p:ext uri="{BB962C8B-B14F-4D97-AF65-F5344CB8AC3E}">
        <p14:creationId xmlns:p14="http://schemas.microsoft.com/office/powerpoint/2010/main" val="4095467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And we have an embedded Optical Character Recognition solution to make your scanned PDF documents searchable based on their content and not just a picture of the page. Or it can convert them to common Microsoft Office formats such as Word etc. on their way to one of these cloud-based file storage apps. </a:t>
            </a:r>
          </a:p>
          <a:p>
            <a:pPr defTabSz="931774">
              <a:defRPr/>
            </a:pPr>
            <a:endParaRPr lang="en-US" dirty="0"/>
          </a:p>
          <a:p>
            <a:pPr defTabSz="931774">
              <a:defRPr/>
            </a:pPr>
            <a:r>
              <a:rPr lang="en-US" dirty="0"/>
              <a:t>In October we’ll release connectors to enable scanning documents directly into Office 365.  Basically we can do SharePoint, Exchange &amp; OneDrive. These are all the repositories that serve the applications within Office 365.  </a:t>
            </a:r>
          </a:p>
          <a:p>
            <a:endParaRPr lang="en-US" dirty="0"/>
          </a:p>
        </p:txBody>
      </p:sp>
      <p:sp>
        <p:nvSpPr>
          <p:cNvPr id="4" name="Slide Number Placeholder 3"/>
          <p:cNvSpPr>
            <a:spLocks noGrp="1"/>
          </p:cNvSpPr>
          <p:nvPr>
            <p:ph type="sldNum" sz="quarter" idx="10"/>
          </p:nvPr>
        </p:nvSpPr>
        <p:spPr/>
        <p:txBody>
          <a:bodyPr/>
          <a:lstStyle/>
          <a:p>
            <a:fld id="{7B334461-9C01-FE46-8B75-4644E0541F85}" type="slidenum">
              <a:rPr lang="en-US" smtClean="0"/>
              <a:t>22</a:t>
            </a:fld>
            <a:endParaRPr lang="en-US"/>
          </a:p>
        </p:txBody>
      </p:sp>
    </p:spTree>
    <p:extLst>
      <p:ext uri="{BB962C8B-B14F-4D97-AF65-F5344CB8AC3E}">
        <p14:creationId xmlns:p14="http://schemas.microsoft.com/office/powerpoint/2010/main" val="2545216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Conversely if you want to print documents stored in these cloud apps, the large 10.1” Front panel provides an excellent window to them, and of course the MFP provides the printing capabilities right on the spot. It’s really a perfect marriage.  </a:t>
            </a:r>
          </a:p>
          <a:p>
            <a:endParaRPr lang="en-US" dirty="0"/>
          </a:p>
          <a:p>
            <a:r>
              <a:rPr lang="en-US" dirty="0"/>
              <a:t>So here I’ve been talking about documents stored in the cloud and accessed from the front panel of the MFP and printed. Cool stuff. </a:t>
            </a:r>
          </a:p>
        </p:txBody>
      </p:sp>
      <p:sp>
        <p:nvSpPr>
          <p:cNvPr id="4" name="Slide Number Placeholder 3"/>
          <p:cNvSpPr>
            <a:spLocks noGrp="1"/>
          </p:cNvSpPr>
          <p:nvPr>
            <p:ph type="sldNum" sz="quarter" idx="10"/>
          </p:nvPr>
        </p:nvSpPr>
        <p:spPr/>
        <p:txBody>
          <a:bodyPr/>
          <a:lstStyle/>
          <a:p>
            <a:fld id="{7B334461-9C01-FE46-8B75-4644E0541F85}" type="slidenum">
              <a:rPr lang="en-US" smtClean="0"/>
              <a:t>23</a:t>
            </a:fld>
            <a:endParaRPr lang="en-US"/>
          </a:p>
        </p:txBody>
      </p:sp>
    </p:spTree>
    <p:extLst>
      <p:ext uri="{BB962C8B-B14F-4D97-AF65-F5344CB8AC3E}">
        <p14:creationId xmlns:p14="http://schemas.microsoft.com/office/powerpoint/2010/main" val="2012855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can also print documents stored on the cloud or on your PC or mobile phone by sending the document to the MFP via the cloud. This is what Google Cloud Print does and all of these models will be Google Cloud Print Enabled.  If your phone or PC is on the Web and your MFP is on a network that has Internet access you’re open to a World Wide Web of printing possibilities. </a:t>
            </a:r>
          </a:p>
        </p:txBody>
      </p:sp>
      <p:sp>
        <p:nvSpPr>
          <p:cNvPr id="4" name="Slide Number Placeholder 3"/>
          <p:cNvSpPr>
            <a:spLocks noGrp="1"/>
          </p:cNvSpPr>
          <p:nvPr>
            <p:ph type="sldNum" sz="quarter" idx="10"/>
          </p:nvPr>
        </p:nvSpPr>
        <p:spPr/>
        <p:txBody>
          <a:bodyPr/>
          <a:lstStyle/>
          <a:p>
            <a:fld id="{7B334461-9C01-FE46-8B75-4644E0541F85}" type="slidenum">
              <a:rPr lang="en-US" smtClean="0"/>
              <a:t>24</a:t>
            </a:fld>
            <a:endParaRPr lang="en-US"/>
          </a:p>
        </p:txBody>
      </p:sp>
    </p:spTree>
    <p:extLst>
      <p:ext uri="{BB962C8B-B14F-4D97-AF65-F5344CB8AC3E}">
        <p14:creationId xmlns:p14="http://schemas.microsoft.com/office/powerpoint/2010/main" val="3702080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another area I want to talk about. It’s fax. Contrary to what many of you may think, fax is alive and well. Our fax connect rate is upwards of 60%. Our fax card, can be stacked to give you two lines if necessary. And we have a Fax Preview capability that allows you to view pages right on the front panel and decide whether or not you want to print them. </a:t>
            </a:r>
          </a:p>
          <a:p>
            <a:r>
              <a:rPr lang="en-US" dirty="0"/>
              <a:t> I wanted to point out though that fax is inherently analog technology, and there’s a migration to digital telephony that’s in full swing. Many businesses large and small are making the transition VoIP or Voice over Internet Protocol. Analog fax and digital telephone lines aren’t designed to work together, and they don’t. </a:t>
            </a:r>
          </a:p>
          <a:p>
            <a:r>
              <a:rPr lang="en-US" dirty="0"/>
              <a:t>We’ve partnered with </a:t>
            </a:r>
            <a:r>
              <a:rPr lang="en-US" dirty="0" err="1"/>
              <a:t>XMedius</a:t>
            </a:r>
            <a:r>
              <a:rPr lang="en-US" dirty="0"/>
              <a:t> that offers a very cost-effective solution that works even better than the original fax pioneers ever envisioned. To the fax user the experience is no different. They key in a number and press send. But under the hood, faxes are being sent and received as emails either to a server on the cloud or to an on-premise fax server where they’re converted back to analog and sent to their destination fax number. No more charges for phone lines and no busy signals. The advantages of digital are too numerous to cover in any depth here. I encourage you to visit our partner </a:t>
            </a:r>
            <a:r>
              <a:rPr lang="en-US" dirty="0" err="1"/>
              <a:t>XMedius</a:t>
            </a:r>
            <a:r>
              <a:rPr lang="en-US" dirty="0"/>
              <a:t> in the product fair. It’s just faxing – that works.  </a:t>
            </a:r>
          </a:p>
          <a:p>
            <a:endParaRPr lang="en-US" dirty="0"/>
          </a:p>
        </p:txBody>
      </p:sp>
      <p:sp>
        <p:nvSpPr>
          <p:cNvPr id="4" name="Slide Number Placeholder 3"/>
          <p:cNvSpPr>
            <a:spLocks noGrp="1"/>
          </p:cNvSpPr>
          <p:nvPr>
            <p:ph type="sldNum" sz="quarter" idx="10"/>
          </p:nvPr>
        </p:nvSpPr>
        <p:spPr/>
        <p:txBody>
          <a:bodyPr/>
          <a:lstStyle/>
          <a:p>
            <a:fld id="{7B334461-9C01-FE46-8B75-4644E0541F85}" type="slidenum">
              <a:rPr lang="en-US" smtClean="0"/>
              <a:t>25</a:t>
            </a:fld>
            <a:endParaRPr lang="en-US"/>
          </a:p>
        </p:txBody>
      </p:sp>
    </p:spTree>
    <p:extLst>
      <p:ext uri="{BB962C8B-B14F-4D97-AF65-F5344CB8AC3E}">
        <p14:creationId xmlns:p14="http://schemas.microsoft.com/office/powerpoint/2010/main" val="1569223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Our e-BRIDGE Print &amp; Capture is the app. I encourage you to grab the latest version off </a:t>
            </a:r>
            <a:r>
              <a:rPr lang="en-US" dirty="0" err="1"/>
              <a:t>iStore</a:t>
            </a:r>
            <a:r>
              <a:rPr lang="en-US" dirty="0"/>
              <a:t> or Google’s Play Store. While our MFPs natively support Apple’s </a:t>
            </a:r>
            <a:r>
              <a:rPr lang="en-US" dirty="0" err="1"/>
              <a:t>AirPrint</a:t>
            </a:r>
            <a:r>
              <a:rPr lang="en-US" dirty="0"/>
              <a:t> &amp; the Android </a:t>
            </a:r>
            <a:r>
              <a:rPr lang="en-US" dirty="0" err="1"/>
              <a:t>Mopria</a:t>
            </a:r>
            <a:r>
              <a:rPr lang="en-US" dirty="0"/>
              <a:t> protocols, our app gives you additional Toshiba-specific device control AND it lets you scan back to the phone – this is very cool. </a:t>
            </a:r>
          </a:p>
          <a:p>
            <a:endParaRPr lang="en-US" dirty="0"/>
          </a:p>
        </p:txBody>
      </p:sp>
      <p:sp>
        <p:nvSpPr>
          <p:cNvPr id="4" name="Slide Number Placeholder 3"/>
          <p:cNvSpPr>
            <a:spLocks noGrp="1"/>
          </p:cNvSpPr>
          <p:nvPr>
            <p:ph type="sldNum" sz="quarter" idx="10"/>
          </p:nvPr>
        </p:nvSpPr>
        <p:spPr/>
        <p:txBody>
          <a:bodyPr/>
          <a:lstStyle/>
          <a:p>
            <a:fld id="{7B334461-9C01-FE46-8B75-4644E0541F85}" type="slidenum">
              <a:rPr lang="en-US" smtClean="0"/>
              <a:t>26</a:t>
            </a:fld>
            <a:endParaRPr lang="en-US"/>
          </a:p>
        </p:txBody>
      </p:sp>
    </p:spTree>
    <p:extLst>
      <p:ext uri="{BB962C8B-B14F-4D97-AF65-F5344CB8AC3E}">
        <p14:creationId xmlns:p14="http://schemas.microsoft.com/office/powerpoint/2010/main" val="920843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019060-5933-4B70-BBDD-B3ACBA3D655E}" type="slidenum">
              <a:rPr lang="en-US" smtClean="0"/>
              <a:pPr/>
              <a:t>4</a:t>
            </a:fld>
            <a:endParaRPr lang="en-US" dirty="0"/>
          </a:p>
        </p:txBody>
      </p:sp>
    </p:spTree>
    <p:extLst>
      <p:ext uri="{BB962C8B-B14F-4D97-AF65-F5344CB8AC3E}">
        <p14:creationId xmlns:p14="http://schemas.microsoft.com/office/powerpoint/2010/main" val="3275112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These days many organizations like ours invoke secure access RFID card readers to get into the building. That same reader you swipe your badge over to get into the building is what we have for our MFPs. </a:t>
            </a:r>
          </a:p>
          <a:p>
            <a:r>
              <a:rPr lang="en-US" dirty="0"/>
              <a:t>Just like when you swipe your badge at the door it says you’re Robert, come on in, you can swipe that same badge at the MFP not only can the menu be personalized for you, but if you scan a document to email, you’re automatically identified as the sender. Your access to various functions of the MFP are controlled by your role within the organization. </a:t>
            </a:r>
          </a:p>
          <a:p>
            <a:r>
              <a:rPr lang="en-US" dirty="0"/>
              <a:t>Well the newest technology on your cellphone is NFC or Near Field Communication. Now instead of having to issue cards to users, like students at a school for instance, they can simply walk up to the MFP and the same reader in the MFP can interpret NFC to determine who you are and what rights on the MFP you have. </a:t>
            </a:r>
          </a:p>
          <a:p>
            <a:endParaRPr lang="en-US" dirty="0"/>
          </a:p>
          <a:p>
            <a:r>
              <a:rPr lang="en-US" dirty="0"/>
              <a:t>What’s more exciting is the Tap &amp; Print capability. Now, users can have a document or photo on their phone that they want to print, walk up to an NFC enabled device, make the connection and print. It’s really that easy. Let me show you. </a:t>
            </a:r>
          </a:p>
          <a:p>
            <a:endParaRPr lang="en-US" dirty="0"/>
          </a:p>
          <a:p>
            <a:r>
              <a:rPr lang="en-US" dirty="0"/>
              <a:t>I encourage you to stop by our Product Fair and talk to the folks at Elatec, our preferred card reader vendor, about this exciting technology.  </a:t>
            </a:r>
          </a:p>
          <a:p>
            <a:r>
              <a:rPr lang="en-US" dirty="0"/>
              <a:t>A couple points on NFC. Currently it’s only supported on Android Devices. Apple has it nailed down for </a:t>
            </a:r>
            <a:r>
              <a:rPr lang="en-US" dirty="0" err="1"/>
              <a:t>ApplePay</a:t>
            </a:r>
            <a:r>
              <a:rPr lang="en-US" dirty="0"/>
              <a:t>, but I hope to see this evolve. </a:t>
            </a:r>
          </a:p>
          <a:p>
            <a:endParaRPr lang="en-US" dirty="0"/>
          </a:p>
          <a:p>
            <a:r>
              <a:rPr lang="en-US" dirty="0"/>
              <a:t>Second, While NFC is a feature on your smart phone, using it requires an App. </a:t>
            </a:r>
          </a:p>
          <a:p>
            <a:endParaRPr lang="en-US" dirty="0"/>
          </a:p>
        </p:txBody>
      </p:sp>
      <p:sp>
        <p:nvSpPr>
          <p:cNvPr id="4" name="Slide Number Placeholder 3"/>
          <p:cNvSpPr>
            <a:spLocks noGrp="1"/>
          </p:cNvSpPr>
          <p:nvPr>
            <p:ph type="sldNum" sz="quarter" idx="10"/>
          </p:nvPr>
        </p:nvSpPr>
        <p:spPr/>
        <p:txBody>
          <a:bodyPr/>
          <a:lstStyle/>
          <a:p>
            <a:fld id="{7B334461-9C01-FE46-8B75-4644E0541F85}" type="slidenum">
              <a:rPr lang="en-US" smtClean="0"/>
              <a:t>27</a:t>
            </a:fld>
            <a:endParaRPr lang="en-US"/>
          </a:p>
        </p:txBody>
      </p:sp>
    </p:spTree>
    <p:extLst>
      <p:ext uri="{BB962C8B-B14F-4D97-AF65-F5344CB8AC3E}">
        <p14:creationId xmlns:p14="http://schemas.microsoft.com/office/powerpoint/2010/main" val="2732449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security front, we’ve got those bases covered too.</a:t>
            </a:r>
          </a:p>
          <a:p>
            <a:r>
              <a:rPr lang="en-US" dirty="0"/>
              <a:t>Toshiba makes their own hard drives. No other MFP manufacturer does. And we built the encryption right onto the drive. The Self-encrypting drive is a Toshiba exclusive. </a:t>
            </a:r>
          </a:p>
          <a:p>
            <a:endParaRPr lang="en-US" dirty="0"/>
          </a:p>
          <a:p>
            <a:r>
              <a:rPr lang="en-US" dirty="0"/>
              <a:t>And we have a FIPS validated drive. That means the drive, never mind the fact that everything on it is encrypted, is essentially tamper proof and we have proof – the FIPS Validated rating.</a:t>
            </a:r>
          </a:p>
          <a:p>
            <a:endParaRPr lang="en-US" dirty="0"/>
          </a:p>
        </p:txBody>
      </p:sp>
      <p:sp>
        <p:nvSpPr>
          <p:cNvPr id="4" name="Slide Number Placeholder 3"/>
          <p:cNvSpPr>
            <a:spLocks noGrp="1"/>
          </p:cNvSpPr>
          <p:nvPr>
            <p:ph type="sldNum" sz="quarter" idx="10"/>
          </p:nvPr>
        </p:nvSpPr>
        <p:spPr/>
        <p:txBody>
          <a:bodyPr/>
          <a:lstStyle/>
          <a:p>
            <a:fld id="{7B334461-9C01-FE46-8B75-4644E0541F85}" type="slidenum">
              <a:rPr lang="en-US" smtClean="0"/>
              <a:t>29</a:t>
            </a:fld>
            <a:endParaRPr lang="en-US"/>
          </a:p>
        </p:txBody>
      </p:sp>
    </p:spTree>
    <p:extLst>
      <p:ext uri="{BB962C8B-B14F-4D97-AF65-F5344CB8AC3E}">
        <p14:creationId xmlns:p14="http://schemas.microsoft.com/office/powerpoint/2010/main" val="4053091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newest MFPs from Toshiba are HCD-PP or Hard Copy Device Protection Profile certified, it’s the latest Security Certification to come out of the NIAP (National Information Assurance Partnership) and Common Criteria Test Laboratories.  HCD-PP ensures users dealing with digitized documents – physical documents being scanned, copied or faxed, or digital documents being printed –  that the MFP they’re using meets rigorous Security Assurance Requirements and their documents while in “digital” form are safe within the MFP.</a:t>
            </a:r>
          </a:p>
          <a:p>
            <a:r>
              <a:rPr lang="en-US" dirty="0"/>
              <a:t>Whether it’s FIPS or HCD-PP, or any other security concern you may have, we’ve got you covered. We have major account customers in government and financial sectors and they demand the latest and greatest and we rise to the challenge. I’ve personally worked with these customers to make sure we can meet their needs.</a:t>
            </a:r>
          </a:p>
          <a:p>
            <a:endParaRPr lang="en-US" dirty="0"/>
          </a:p>
        </p:txBody>
      </p:sp>
      <p:sp>
        <p:nvSpPr>
          <p:cNvPr id="4" name="Slide Number Placeholder 3"/>
          <p:cNvSpPr>
            <a:spLocks noGrp="1"/>
          </p:cNvSpPr>
          <p:nvPr>
            <p:ph type="sldNum" sz="quarter" idx="10"/>
          </p:nvPr>
        </p:nvSpPr>
        <p:spPr/>
        <p:txBody>
          <a:bodyPr/>
          <a:lstStyle/>
          <a:p>
            <a:fld id="{7B334461-9C01-FE46-8B75-4644E0541F85}" type="slidenum">
              <a:rPr lang="en-US" smtClean="0"/>
              <a:t>30</a:t>
            </a:fld>
            <a:endParaRPr lang="en-US"/>
          </a:p>
        </p:txBody>
      </p:sp>
    </p:spTree>
    <p:extLst>
      <p:ext uri="{BB962C8B-B14F-4D97-AF65-F5344CB8AC3E}">
        <p14:creationId xmlns:p14="http://schemas.microsoft.com/office/powerpoint/2010/main" val="584765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environment, Toshiba is probably the highest profile manufacturer in the industry. We’re not the biggest MFP manufacturer, but undoubtedly, we’re the largest company. And when you’re big you’ve got to get it right because you bet people are looking. But our culture is one of environmental sensitivity. It’s the right thing to do. </a:t>
            </a:r>
          </a:p>
          <a:p>
            <a:endParaRPr lang="en-US" dirty="0"/>
          </a:p>
          <a:p>
            <a:r>
              <a:rPr lang="en-US" dirty="0"/>
              <a:t>This is why only a company like Toshiba would come out with a product with erasable toner. Only Toshiba would demand that all products it manufactures would be RoHS compliant. That means hazardous substances like chromium and lead aren’t in the products we sell.</a:t>
            </a:r>
          </a:p>
          <a:p>
            <a:endParaRPr lang="en-US" dirty="0"/>
          </a:p>
          <a:p>
            <a:r>
              <a:rPr lang="en-US" dirty="0"/>
              <a:t>These new models are </a:t>
            </a:r>
            <a:r>
              <a:rPr lang="en-US" dirty="0" err="1"/>
              <a:t>ePEAT</a:t>
            </a:r>
            <a:r>
              <a:rPr lang="en-US" dirty="0"/>
              <a:t> Gold Registered too. </a:t>
            </a:r>
            <a:r>
              <a:rPr lang="en-US" u="sng" dirty="0"/>
              <a:t>Electronic Products Environmental Assessment Tool</a:t>
            </a:r>
            <a:r>
              <a:rPr lang="en-US" dirty="0"/>
              <a:t>. This is the highest rating and it means that when environmentally conscious buyers want to select an environmentally responsible office product, these models will be listed among the highest rated products </a:t>
            </a:r>
          </a:p>
          <a:p>
            <a:endParaRPr lang="en-US" dirty="0"/>
          </a:p>
          <a:p>
            <a:r>
              <a:rPr lang="en-US" dirty="0"/>
              <a:t>Our products are Energy Star 2.0 rated, and when 3.0 comes out next year, we’ll be ready to step right into it. I’ve seen some competitors already claiming a 3.0 rating, implying they’re the only ones that have it. Well they don’t because it’s not out yet, however these models were designed with that in mind. Even our Intel Atom multicore processor, while boasting of its multitasking horsepower, is recognized for its energy efficiency. </a:t>
            </a:r>
          </a:p>
          <a:p>
            <a:endParaRPr lang="en-US" dirty="0"/>
          </a:p>
        </p:txBody>
      </p:sp>
      <p:sp>
        <p:nvSpPr>
          <p:cNvPr id="4" name="Slide Number Placeholder 3"/>
          <p:cNvSpPr>
            <a:spLocks noGrp="1"/>
          </p:cNvSpPr>
          <p:nvPr>
            <p:ph type="sldNum" sz="quarter" idx="10"/>
          </p:nvPr>
        </p:nvSpPr>
        <p:spPr/>
        <p:txBody>
          <a:bodyPr/>
          <a:lstStyle/>
          <a:p>
            <a:fld id="{7B334461-9C01-FE46-8B75-4644E0541F85}" type="slidenum">
              <a:rPr lang="en-US" smtClean="0"/>
              <a:t>31</a:t>
            </a:fld>
            <a:endParaRPr lang="en-US"/>
          </a:p>
        </p:txBody>
      </p:sp>
    </p:spTree>
    <p:extLst>
      <p:ext uri="{BB962C8B-B14F-4D97-AF65-F5344CB8AC3E}">
        <p14:creationId xmlns:p14="http://schemas.microsoft.com/office/powerpoint/2010/main" val="3872840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019060-5933-4B70-BBDD-B3ACBA3D655E}" type="slidenum">
              <a:rPr lang="en-US" smtClean="0"/>
              <a:pPr/>
              <a:t>6</a:t>
            </a:fld>
            <a:endParaRPr lang="en-US" dirty="0"/>
          </a:p>
        </p:txBody>
      </p:sp>
    </p:spTree>
    <p:extLst>
      <p:ext uri="{BB962C8B-B14F-4D97-AF65-F5344CB8AC3E}">
        <p14:creationId xmlns:p14="http://schemas.microsoft.com/office/powerpoint/2010/main" val="271274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19060-5933-4B70-BBDD-B3ACBA3D655E}" type="slidenum">
              <a:rPr lang="en-US" smtClean="0"/>
              <a:pPr/>
              <a:t>8</a:t>
            </a:fld>
            <a:endParaRPr lang="en-US" dirty="0"/>
          </a:p>
        </p:txBody>
      </p:sp>
    </p:spTree>
    <p:extLst>
      <p:ext uri="{BB962C8B-B14F-4D97-AF65-F5344CB8AC3E}">
        <p14:creationId xmlns:p14="http://schemas.microsoft.com/office/powerpoint/2010/main" val="590021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people notice on these models after their stylish look is the new 10.1” touch-swipe front panel that is consistent with your smartphones and gives you over 25% more area over the previous line. </a:t>
            </a:r>
          </a:p>
          <a:p>
            <a:endParaRPr lang="en-US" dirty="0"/>
          </a:p>
          <a:p>
            <a:r>
              <a:rPr lang="en-US" dirty="0"/>
              <a:t>And it’s customizable too. There’s also an accessory tray that can house a Bluetooth wireless keyboard and there’s an optional 10-key, but neither of these are required. They’re just a convenience. </a:t>
            </a:r>
          </a:p>
          <a:p>
            <a:endParaRPr lang="en-US" dirty="0"/>
          </a:p>
        </p:txBody>
      </p:sp>
      <p:sp>
        <p:nvSpPr>
          <p:cNvPr id="4" name="Slide Number Placeholder 3"/>
          <p:cNvSpPr>
            <a:spLocks noGrp="1"/>
          </p:cNvSpPr>
          <p:nvPr>
            <p:ph type="sldNum" sz="quarter" idx="10"/>
          </p:nvPr>
        </p:nvSpPr>
        <p:spPr/>
        <p:txBody>
          <a:bodyPr/>
          <a:lstStyle/>
          <a:p>
            <a:fld id="{7B334461-9C01-FE46-8B75-4644E0541F85}" type="slidenum">
              <a:rPr lang="en-US" smtClean="0"/>
              <a:t>10</a:t>
            </a:fld>
            <a:endParaRPr lang="en-US"/>
          </a:p>
        </p:txBody>
      </p:sp>
    </p:spTree>
    <p:extLst>
      <p:ext uri="{BB962C8B-B14F-4D97-AF65-F5344CB8AC3E}">
        <p14:creationId xmlns:p14="http://schemas.microsoft.com/office/powerpoint/2010/main" val="2200223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Those with more specific task-oriented routines will appreciate the latest customizable version of the Elevate UI. It simplifies the menu structure even further, improving productivity and minimizing user errors. The concept behind Elevate is to consult with end-user and identify their most consistent tasks and clear the panel of everything but those. So whether your doctor’s office or a school, you’ve got the functionality you need, right at your fingertips. </a:t>
            </a:r>
          </a:p>
          <a:p>
            <a:pPr defTabSz="931774">
              <a:defRPr/>
            </a:pPr>
            <a:r>
              <a:rPr lang="en-US" dirty="0"/>
              <a:t>This is a fantastic approach for departments that perform consistent tasks on the MFP and need to get that task done and get on with their job. </a:t>
            </a:r>
          </a:p>
          <a:p>
            <a:pPr defTabSz="931774">
              <a:defRPr/>
            </a:pPr>
            <a:r>
              <a:rPr lang="en-US" dirty="0"/>
              <a:t>I encourage you to take a closer look at this at our product fair. There’s even a break-out session right after this one that takes a deeper dive at this unique approach. </a:t>
            </a:r>
          </a:p>
          <a:p>
            <a:endParaRPr lang="en-US" dirty="0"/>
          </a:p>
        </p:txBody>
      </p:sp>
      <p:sp>
        <p:nvSpPr>
          <p:cNvPr id="4" name="Slide Number Placeholder 3"/>
          <p:cNvSpPr>
            <a:spLocks noGrp="1"/>
          </p:cNvSpPr>
          <p:nvPr>
            <p:ph type="sldNum" sz="quarter" idx="10"/>
          </p:nvPr>
        </p:nvSpPr>
        <p:spPr/>
        <p:txBody>
          <a:bodyPr/>
          <a:lstStyle/>
          <a:p>
            <a:fld id="{7B334461-9C01-FE46-8B75-4644E0541F85}" type="slidenum">
              <a:rPr lang="en-US" smtClean="0"/>
              <a:t>11</a:t>
            </a:fld>
            <a:endParaRPr lang="en-US"/>
          </a:p>
        </p:txBody>
      </p:sp>
    </p:spTree>
    <p:extLst>
      <p:ext uri="{BB962C8B-B14F-4D97-AF65-F5344CB8AC3E}">
        <p14:creationId xmlns:p14="http://schemas.microsoft.com/office/powerpoint/2010/main" val="25884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While we’re talking about the UI, I’d like to mention our new Location Free Panel. This uses VNC or Virtual Network Computer technology to enable users to control all aspects of the MFP remotely from a PC or tablet. Even the hard buttons or those not on the LCD itself can be controlled. This has huge implications for handicapped users that maybe can’t easily reach the built-in front panel – even though it does tilt just for that reason.  Right now I’d like to show you this from my handy iPad that I’ve brought along. For this I’d like to engage a user from the audience. </a:t>
            </a:r>
          </a:p>
          <a:p>
            <a:endParaRPr lang="en-US" dirty="0"/>
          </a:p>
        </p:txBody>
      </p:sp>
      <p:sp>
        <p:nvSpPr>
          <p:cNvPr id="4" name="Slide Number Placeholder 3"/>
          <p:cNvSpPr>
            <a:spLocks noGrp="1"/>
          </p:cNvSpPr>
          <p:nvPr>
            <p:ph type="sldNum" sz="quarter" idx="10"/>
          </p:nvPr>
        </p:nvSpPr>
        <p:spPr/>
        <p:txBody>
          <a:bodyPr/>
          <a:lstStyle/>
          <a:p>
            <a:fld id="{7B334461-9C01-FE46-8B75-4644E0541F85}" type="slidenum">
              <a:rPr lang="en-US" smtClean="0"/>
              <a:t>12</a:t>
            </a:fld>
            <a:endParaRPr lang="en-US"/>
          </a:p>
        </p:txBody>
      </p:sp>
    </p:spTree>
    <p:extLst>
      <p:ext uri="{BB962C8B-B14F-4D97-AF65-F5344CB8AC3E}">
        <p14:creationId xmlns:p14="http://schemas.microsoft.com/office/powerpoint/2010/main" val="3948466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getting back to the hardware, I want to brag a little bit. A key part of a digital MFP is the document feeder and businesses that do a lot of copying and scanning will appreciate our Dual Scan Document Feeder. This DSDF holds 300 originals, is refillable and scans at an amazing 240 duplex impressions per minute. I assure you, we’ve got the strongest specs in the industry. </a:t>
            </a:r>
          </a:p>
          <a:p>
            <a:r>
              <a:rPr lang="en-US" dirty="0"/>
              <a:t>This DSDF is standard on our 55+ monochrome and color models where it’s all about productivity, but optional on our midrange models. </a:t>
            </a:r>
          </a:p>
        </p:txBody>
      </p:sp>
      <p:sp>
        <p:nvSpPr>
          <p:cNvPr id="4" name="Slide Number Placeholder 3"/>
          <p:cNvSpPr>
            <a:spLocks noGrp="1"/>
          </p:cNvSpPr>
          <p:nvPr>
            <p:ph type="sldNum" sz="quarter" idx="10"/>
          </p:nvPr>
        </p:nvSpPr>
        <p:spPr/>
        <p:txBody>
          <a:bodyPr/>
          <a:lstStyle/>
          <a:p>
            <a:fld id="{7B334461-9C01-FE46-8B75-4644E0541F85}" type="slidenum">
              <a:rPr lang="en-US" smtClean="0"/>
              <a:t>13</a:t>
            </a:fld>
            <a:endParaRPr lang="en-US"/>
          </a:p>
        </p:txBody>
      </p:sp>
    </p:spTree>
    <p:extLst>
      <p:ext uri="{BB962C8B-B14F-4D97-AF65-F5344CB8AC3E}">
        <p14:creationId xmlns:p14="http://schemas.microsoft.com/office/powerpoint/2010/main" val="4201891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 these new models we’ve incorporated De-skew technology that ensures the scans are aligned perfectly even at speed. Software within the MFP analyzes each scanned page to make the determination and if necessary applies de-skew logic behind the scenes. This was never an issue before, but I have seen it be a requirement in some major account bids. Now you’ve got it. </a:t>
            </a:r>
          </a:p>
        </p:txBody>
      </p:sp>
      <p:sp>
        <p:nvSpPr>
          <p:cNvPr id="4" name="Slide Number Placeholder 3"/>
          <p:cNvSpPr>
            <a:spLocks noGrp="1"/>
          </p:cNvSpPr>
          <p:nvPr>
            <p:ph type="sldNum" sz="quarter" idx="10"/>
          </p:nvPr>
        </p:nvSpPr>
        <p:spPr/>
        <p:txBody>
          <a:bodyPr/>
          <a:lstStyle/>
          <a:p>
            <a:fld id="{7B334461-9C01-FE46-8B75-4644E0541F85}" type="slidenum">
              <a:rPr lang="en-US" smtClean="0"/>
              <a:t>14</a:t>
            </a:fld>
            <a:endParaRPr lang="en-US"/>
          </a:p>
        </p:txBody>
      </p:sp>
    </p:spTree>
    <p:extLst>
      <p:ext uri="{BB962C8B-B14F-4D97-AF65-F5344CB8AC3E}">
        <p14:creationId xmlns:p14="http://schemas.microsoft.com/office/powerpoint/2010/main" val="1834278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Title Layou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Layou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81000" y="1143000"/>
            <a:ext cx="8458200" cy="3028950"/>
          </a:xfrm>
          <a:prstGeom prst="rect">
            <a:avLst/>
          </a:prstGeom>
        </p:spPr>
        <p:txBody>
          <a:bodyPr tIns="0" bIns="0"/>
          <a:lstStyle>
            <a:lvl1pPr marL="342900" indent="-342900">
              <a:buSzPct val="100000"/>
              <a:buFontTx/>
              <a:buBlip>
                <a:blip r:embed="rId2"/>
              </a:buBlip>
              <a:defRPr b="0" i="0">
                <a:solidFill>
                  <a:schemeClr val="tx1"/>
                </a:solidFill>
                <a:latin typeface="Eurostile LT Std Medium"/>
                <a:cs typeface="Eurostile LT Std Medium"/>
              </a:defRPr>
            </a:lvl1pPr>
            <a:lvl2pPr marL="742950" indent="-285750">
              <a:buClr>
                <a:srgbClr val="D5001B"/>
              </a:buClr>
              <a:buFont typeface="Lucida Grande"/>
              <a:buChar char="–"/>
              <a:defRPr b="0" i="0">
                <a:solidFill>
                  <a:schemeClr val="tx1"/>
                </a:solidFill>
                <a:latin typeface="Eurostile LT Std Medium"/>
                <a:cs typeface="Eurostile LT Std Medium"/>
              </a:defRPr>
            </a:lvl2pPr>
            <a:lvl3pPr marL="1143000" indent="-228600">
              <a:buClr>
                <a:srgbClr val="D5001B"/>
              </a:buClr>
              <a:buSzPct val="100000"/>
              <a:buFont typeface="Arial"/>
              <a:buChar char="•"/>
              <a:defRPr b="0" i="0">
                <a:solidFill>
                  <a:schemeClr val="tx1"/>
                </a:solidFill>
                <a:latin typeface="Eurostile LT Std Medium"/>
                <a:cs typeface="Eurostile LT Std Medium"/>
              </a:defRPr>
            </a:lvl3pPr>
            <a:lvl4pPr marL="1600200" indent="-228600">
              <a:buFontTx/>
              <a:buBlip>
                <a:blip r:embed="rId2"/>
              </a:buBlip>
              <a:defRPr b="0" i="0">
                <a:solidFill>
                  <a:schemeClr val="tx1"/>
                </a:solidFill>
                <a:latin typeface="Eurostile LT Std Medium"/>
                <a:cs typeface="Eurostile LT Std Medium"/>
              </a:defRPr>
            </a:lvl4pPr>
            <a:lvl5pPr marL="2057400" indent="-228600">
              <a:buClr>
                <a:srgbClr val="D5001B"/>
              </a:buClr>
              <a:buSzPct val="100000"/>
              <a:buFont typeface="Lucida Grande"/>
              <a:buChar char="–"/>
              <a:defRPr b="0" i="0">
                <a:solidFill>
                  <a:schemeClr val="tx1"/>
                </a:solidFill>
                <a:latin typeface="Eurostile LT Std Medium"/>
                <a:cs typeface="Eurostile LT Std Mediu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p:cNvSpPr>
            <a:spLocks noGrp="1"/>
          </p:cNvSpPr>
          <p:nvPr>
            <p:ph type="body" sz="quarter" idx="12" hasCustomPrompt="1"/>
          </p:nvPr>
        </p:nvSpPr>
        <p:spPr>
          <a:xfrm>
            <a:off x="381000" y="209550"/>
            <a:ext cx="8458200" cy="685800"/>
          </a:xfrm>
          <a:prstGeom prst="rect">
            <a:avLst/>
          </a:prstGeom>
        </p:spPr>
        <p:txBody>
          <a:bodyPr lIns="0" tIns="0" rIns="0" bIns="0">
            <a:noAutofit/>
          </a:bodyPr>
          <a:lstStyle>
            <a:lvl1pPr marL="0">
              <a:buNone/>
              <a:defRPr sz="3200" b="0" i="0">
                <a:solidFill>
                  <a:srgbClr val="D5001B"/>
                </a:solidFill>
                <a:latin typeface="Eurostile LT Std Demi"/>
                <a:cs typeface="Eurostile LT Std Demi"/>
              </a:defRPr>
            </a:lvl1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Layout w/purple box">
    <p:bg>
      <p:bgPr>
        <a:solidFill>
          <a:schemeClr val="bg1"/>
        </a:solidFill>
        <a:effectLst/>
      </p:bgPr>
    </p:bg>
    <p:spTree>
      <p:nvGrpSpPr>
        <p:cNvPr id="1" name=""/>
        <p:cNvGrpSpPr/>
        <p:nvPr/>
      </p:nvGrpSpPr>
      <p:grpSpPr>
        <a:xfrm>
          <a:off x="0" y="0"/>
          <a:ext cx="0" cy="0"/>
          <a:chOff x="0" y="0"/>
          <a:chExt cx="0" cy="0"/>
        </a:xfrm>
      </p:grpSpPr>
      <p:sp>
        <p:nvSpPr>
          <p:cNvPr id="6" name="Text Placeholder 6"/>
          <p:cNvSpPr>
            <a:spLocks noGrp="1"/>
          </p:cNvSpPr>
          <p:nvPr>
            <p:ph type="body" sz="quarter" idx="10"/>
          </p:nvPr>
        </p:nvSpPr>
        <p:spPr>
          <a:xfrm>
            <a:off x="381000" y="1143000"/>
            <a:ext cx="5105400" cy="3028950"/>
          </a:xfrm>
          <a:prstGeom prst="rect">
            <a:avLst/>
          </a:prstGeom>
        </p:spPr>
        <p:txBody>
          <a:bodyPr tIns="0" bIns="0"/>
          <a:lstStyle>
            <a:lvl1pPr marL="342900" indent="-342900">
              <a:buSzPct val="100000"/>
              <a:buFontTx/>
              <a:buBlip>
                <a:blip r:embed="rId2"/>
              </a:buBlip>
              <a:defRPr b="0" i="0">
                <a:solidFill>
                  <a:schemeClr val="tx1"/>
                </a:solidFill>
                <a:latin typeface="Eurostile LT Std Medium"/>
                <a:cs typeface="Eurostile LT Std Medium"/>
              </a:defRPr>
            </a:lvl1pPr>
            <a:lvl2pPr marL="742950" indent="-285750">
              <a:buClr>
                <a:srgbClr val="D5001B"/>
              </a:buClr>
              <a:buFont typeface="Lucida Grande"/>
              <a:buChar char="–"/>
              <a:defRPr b="0" i="0">
                <a:solidFill>
                  <a:schemeClr val="tx1"/>
                </a:solidFill>
                <a:latin typeface="Eurostile LT Std Medium"/>
                <a:cs typeface="Eurostile LT Std Medium"/>
              </a:defRPr>
            </a:lvl2pPr>
            <a:lvl3pPr marL="1143000" indent="-228600">
              <a:buClr>
                <a:srgbClr val="D5001B"/>
              </a:buClr>
              <a:buSzPct val="100000"/>
              <a:buFont typeface="Arial"/>
              <a:buChar char="•"/>
              <a:defRPr b="0" i="0">
                <a:solidFill>
                  <a:schemeClr val="tx1"/>
                </a:solidFill>
                <a:latin typeface="Eurostile LT Std Medium"/>
                <a:cs typeface="Eurostile LT Std Medium"/>
              </a:defRPr>
            </a:lvl3pPr>
            <a:lvl4pPr marL="1600200" indent="-228600">
              <a:buFontTx/>
              <a:buBlip>
                <a:blip r:embed="rId2"/>
              </a:buBlip>
              <a:defRPr b="0" i="0">
                <a:solidFill>
                  <a:schemeClr val="tx1"/>
                </a:solidFill>
                <a:latin typeface="Eurostile LT Std Medium"/>
                <a:cs typeface="Eurostile LT Std Medium"/>
              </a:defRPr>
            </a:lvl4pPr>
            <a:lvl5pPr marL="2057400" indent="-228600">
              <a:buClr>
                <a:srgbClr val="D5001B"/>
              </a:buClr>
              <a:buSzPct val="100000"/>
              <a:buFont typeface="Lucida Grande"/>
              <a:buChar char="–"/>
              <a:defRPr b="0" i="0">
                <a:solidFill>
                  <a:schemeClr val="tx1"/>
                </a:solidFill>
                <a:latin typeface="Eurostile LT Std Medium"/>
                <a:cs typeface="Eurostile LT Std Mediu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1"/>
          <p:cNvSpPr>
            <a:spLocks noGrp="1"/>
          </p:cNvSpPr>
          <p:nvPr>
            <p:ph type="body" sz="quarter" idx="12" hasCustomPrompt="1"/>
          </p:nvPr>
        </p:nvSpPr>
        <p:spPr>
          <a:xfrm>
            <a:off x="381000" y="209550"/>
            <a:ext cx="8458200" cy="685800"/>
          </a:xfrm>
          <a:prstGeom prst="rect">
            <a:avLst/>
          </a:prstGeom>
        </p:spPr>
        <p:txBody>
          <a:bodyPr lIns="0" tIns="0" rIns="0" bIns="0">
            <a:noAutofit/>
          </a:bodyPr>
          <a:lstStyle>
            <a:lvl1pPr marL="0">
              <a:buNone/>
              <a:defRPr sz="3200" b="0" i="0">
                <a:solidFill>
                  <a:srgbClr val="D5001B"/>
                </a:solidFill>
                <a:latin typeface="Eurostile LT Std Demi"/>
                <a:cs typeface="Eurostile LT Std Demi"/>
              </a:defRPr>
            </a:lvl1pPr>
          </a:lstStyle>
          <a:p>
            <a:pPr lvl="0"/>
            <a:r>
              <a:rPr lang="en-US" dirty="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emf"/><Relationship Id="rId7"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alpha val="10000"/>
          </a:schemeClr>
        </a:solidFill>
        <a:effectLst/>
      </p:bgPr>
    </p:bg>
    <p:spTree>
      <p:nvGrpSpPr>
        <p:cNvPr id="1" name=""/>
        <p:cNvGrpSpPr/>
        <p:nvPr/>
      </p:nvGrpSpPr>
      <p:grpSpPr>
        <a:xfrm>
          <a:off x="0" y="0"/>
          <a:ext cx="0" cy="0"/>
          <a:chOff x="0" y="0"/>
          <a:chExt cx="0" cy="0"/>
        </a:xfrm>
      </p:grpSpPr>
      <p:pic>
        <p:nvPicPr>
          <p:cNvPr id="6" name="Picture 5" descr="Together Information Shape_Red.ai"/>
          <p:cNvPicPr>
            <a:picLocks noChangeAspect="1"/>
          </p:cNvPicPr>
          <p:nvPr userDrawn="1"/>
        </p:nvPicPr>
        <p:blipFill rotWithShape="1">
          <a:blip r:embed="rId3" cstate="screen">
            <a:extLst>
              <a:ext uri="{28A0092B-C50C-407E-A947-70E740481C1C}">
                <a14:useLocalDpi xmlns:a14="http://schemas.microsoft.com/office/drawing/2010/main"/>
              </a:ext>
            </a:extLst>
          </a:blip>
          <a:srcRect t="34600" r="4971"/>
          <a:stretch/>
        </p:blipFill>
        <p:spPr>
          <a:xfrm>
            <a:off x="3505200" y="0"/>
            <a:ext cx="5638800" cy="5022032"/>
          </a:xfrm>
          <a:prstGeom prst="rect">
            <a:avLst/>
          </a:prstGeom>
        </p:spPr>
      </p:pic>
      <p:pic>
        <p:nvPicPr>
          <p:cNvPr id="10" name="Picture 9" descr="Toshiba Leading Innovation Logo.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1000" y="361950"/>
            <a:ext cx="1317650" cy="346558"/>
          </a:xfrm>
          <a:prstGeom prst="rect">
            <a:avLst/>
          </a:prstGeom>
        </p:spPr>
      </p:pic>
      <p:pic>
        <p:nvPicPr>
          <p:cNvPr id="9" name="Picture 8" descr="Together Information Logo_Red.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274357" y="4468079"/>
            <a:ext cx="1488643" cy="36850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alpha val="10000"/>
          </a:schemeClr>
        </a:solidFill>
        <a:effectLst/>
      </p:bgPr>
    </p:bg>
    <p:spTree>
      <p:nvGrpSpPr>
        <p:cNvPr id="1" name=""/>
        <p:cNvGrpSpPr/>
        <p:nvPr/>
      </p:nvGrpSpPr>
      <p:grpSpPr>
        <a:xfrm>
          <a:off x="0" y="0"/>
          <a:ext cx="0" cy="0"/>
          <a:chOff x="0" y="0"/>
          <a:chExt cx="0" cy="0"/>
        </a:xfrm>
      </p:grpSpPr>
      <p:pic>
        <p:nvPicPr>
          <p:cNvPr id="10" name="Picture 9" descr="Together Information Shape_Red.ai"/>
          <p:cNvPicPr>
            <a:picLocks noChangeAspect="1"/>
          </p:cNvPicPr>
          <p:nvPr userDrawn="1"/>
        </p:nvPicPr>
        <p:blipFill rotWithShape="1">
          <a:blip r:embed="rId3" cstate="screen">
            <a:extLst>
              <a:ext uri="{28A0092B-C50C-407E-A947-70E740481C1C}">
                <a14:useLocalDpi xmlns:a14="http://schemas.microsoft.com/office/drawing/2010/main"/>
              </a:ext>
            </a:extLst>
          </a:blip>
          <a:srcRect t="40315" r="18249" b="19074"/>
          <a:stretch/>
        </p:blipFill>
        <p:spPr>
          <a:xfrm>
            <a:off x="1143000" y="0"/>
            <a:ext cx="8001000" cy="5143500"/>
          </a:xfrm>
          <a:prstGeom prst="rect">
            <a:avLst/>
          </a:prstGeom>
        </p:spPr>
      </p:pic>
      <p:pic>
        <p:nvPicPr>
          <p:cNvPr id="11" name="Picture 10" descr="Toshiba Leading Innovation Logo.pn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381000" y="361950"/>
            <a:ext cx="1317650" cy="182880"/>
          </a:xfrm>
          <a:prstGeom prst="rect">
            <a:avLst/>
          </a:prstGeom>
        </p:spPr>
      </p:pic>
      <p:pic>
        <p:nvPicPr>
          <p:cNvPr id="13" name="Picture 12" descr="Together Information Logo_Red.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274357" y="4468079"/>
            <a:ext cx="1488643" cy="368503"/>
          </a:xfrm>
          <a:prstGeom prst="rect">
            <a:avLst/>
          </a:prstGeom>
        </p:spPr>
      </p:pic>
      <p:pic>
        <p:nvPicPr>
          <p:cNvPr id="12" name="Picture 11">
            <a:extLst>
              <a:ext uri="{FF2B5EF4-FFF2-40B4-BE49-F238E27FC236}">
                <a16:creationId xmlns:a16="http://schemas.microsoft.com/office/drawing/2014/main" xmlns="" id="{8A66A860-F36B-4879-BE99-C9AC32D5D27C}"/>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75074" y="3046062"/>
            <a:ext cx="1935851" cy="182880"/>
          </a:xfrm>
          <a:prstGeom prst="rect">
            <a:avLst/>
          </a:prstGeom>
        </p:spPr>
      </p:pic>
      <p:pic>
        <p:nvPicPr>
          <p:cNvPr id="14" name="Picture 13">
            <a:extLst>
              <a:ext uri="{FF2B5EF4-FFF2-40B4-BE49-F238E27FC236}">
                <a16:creationId xmlns:a16="http://schemas.microsoft.com/office/drawing/2014/main" xmlns="" id="{BC2BD693-D3E6-48C8-B59B-7974CE6896A5}"/>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326802" y="3609939"/>
            <a:ext cx="1919495" cy="182880"/>
          </a:xfrm>
          <a:prstGeom prst="rect">
            <a:avLst/>
          </a:prstGeom>
        </p:spPr>
      </p:pic>
      <p:pic>
        <p:nvPicPr>
          <p:cNvPr id="15" name="Picture 14">
            <a:extLst>
              <a:ext uri="{FF2B5EF4-FFF2-40B4-BE49-F238E27FC236}">
                <a16:creationId xmlns:a16="http://schemas.microsoft.com/office/drawing/2014/main" xmlns="" id="{49E67314-5223-49B6-9FFC-C800E6AD6428}"/>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22075" y="4141556"/>
            <a:ext cx="1840791" cy="182880"/>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6" name="Straight Connector 5"/>
          <p:cNvCxnSpPr/>
          <p:nvPr userDrawn="1"/>
        </p:nvCxnSpPr>
        <p:spPr>
          <a:xfrm>
            <a:off x="381000" y="4517232"/>
            <a:ext cx="8382000" cy="1191"/>
          </a:xfrm>
          <a:prstGeom prst="line">
            <a:avLst/>
          </a:prstGeom>
          <a:ln>
            <a:solidFill>
              <a:srgbClr val="4F5151"/>
            </a:solidFill>
          </a:ln>
        </p:spPr>
        <p:style>
          <a:lnRef idx="1">
            <a:schemeClr val="accent4"/>
          </a:lnRef>
          <a:fillRef idx="0">
            <a:schemeClr val="accent4"/>
          </a:fillRef>
          <a:effectRef idx="0">
            <a:schemeClr val="accent4"/>
          </a:effectRef>
          <a:fontRef idx="minor">
            <a:schemeClr val="tx1"/>
          </a:fontRef>
        </p:style>
      </p:cxnSp>
      <p:cxnSp>
        <p:nvCxnSpPr>
          <p:cNvPr id="21" name="Straight Connector 20"/>
          <p:cNvCxnSpPr/>
          <p:nvPr userDrawn="1"/>
        </p:nvCxnSpPr>
        <p:spPr>
          <a:xfrm>
            <a:off x="381000" y="914400"/>
            <a:ext cx="8382000" cy="1191"/>
          </a:xfrm>
          <a:prstGeom prst="line">
            <a:avLst/>
          </a:prstGeom>
          <a:ln>
            <a:solidFill>
              <a:srgbClr val="4F5151"/>
            </a:solidFill>
          </a:ln>
        </p:spPr>
        <p:style>
          <a:lnRef idx="1">
            <a:schemeClr val="accent4"/>
          </a:lnRef>
          <a:fillRef idx="0">
            <a:schemeClr val="accent4"/>
          </a:fillRef>
          <a:effectRef idx="0">
            <a:schemeClr val="accent4"/>
          </a:effectRef>
          <a:fontRef idx="minor">
            <a:schemeClr val="tx1"/>
          </a:fontRef>
        </p:style>
      </p:cxnSp>
      <p:pic>
        <p:nvPicPr>
          <p:cNvPr id="10" name="Picture 9" descr="Toshiba Leading Innovation Logo.png"/>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383822" y="4781550"/>
            <a:ext cx="1098042" cy="178116"/>
          </a:xfrm>
          <a:prstGeom prst="rect">
            <a:avLst/>
          </a:prstGeom>
        </p:spPr>
      </p:pic>
      <p:pic>
        <p:nvPicPr>
          <p:cNvPr id="11" name="Picture 10">
            <a:extLst>
              <a:ext uri="{FF2B5EF4-FFF2-40B4-BE49-F238E27FC236}">
                <a16:creationId xmlns:a16="http://schemas.microsoft.com/office/drawing/2014/main" xmlns="" id="{E04D4715-2024-4E94-B502-2D775A36E103}"/>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2345844" y="4751070"/>
            <a:ext cx="1935851" cy="182880"/>
          </a:xfrm>
          <a:prstGeom prst="rect">
            <a:avLst/>
          </a:prstGeom>
        </p:spPr>
      </p:pic>
      <p:pic>
        <p:nvPicPr>
          <p:cNvPr id="13" name="Picture 12">
            <a:extLst>
              <a:ext uri="{FF2B5EF4-FFF2-40B4-BE49-F238E27FC236}">
                <a16:creationId xmlns:a16="http://schemas.microsoft.com/office/drawing/2014/main" xmlns="" id="{9C45E402-9649-44B8-8CE0-0558875C8016}"/>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4572000" y="4751070"/>
            <a:ext cx="1919495" cy="182880"/>
          </a:xfrm>
          <a:prstGeom prst="rect">
            <a:avLst/>
          </a:prstGeom>
        </p:spPr>
      </p:pic>
      <p:pic>
        <p:nvPicPr>
          <p:cNvPr id="14" name="Picture 13">
            <a:extLst>
              <a:ext uri="{FF2B5EF4-FFF2-40B4-BE49-F238E27FC236}">
                <a16:creationId xmlns:a16="http://schemas.microsoft.com/office/drawing/2014/main" xmlns="" id="{1D1003CC-A265-4063-B211-319C768E6AA2}"/>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6781800" y="4751070"/>
            <a:ext cx="1840791" cy="18288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58" r:id="rId2"/>
    <p:sldLayoutId id="2147483668"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62.jpeg"/><Relationship Id="rId4" Type="http://schemas.openxmlformats.org/officeDocument/2006/relationships/image" Target="../media/image61.jpe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70.jpeg"/><Relationship Id="rId4" Type="http://schemas.openxmlformats.org/officeDocument/2006/relationships/image" Target="../media/image69.jpe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7.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2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image" Target="../media/image102.jpeg"/><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3" Type="http://schemas.openxmlformats.org/officeDocument/2006/relationships/image" Target="../media/image104.jpeg"/><Relationship Id="rId7"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13.png"/><Relationship Id="rId4" Type="http://schemas.openxmlformats.org/officeDocument/2006/relationships/image" Target="../media/image112.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2" Type="http://schemas.openxmlformats.org/officeDocument/2006/relationships/notesSlide" Target="../notesSlides/notesSlide1.xml"/><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10" Type="http://schemas.openxmlformats.org/officeDocument/2006/relationships/image" Target="../media/image22.png"/><Relationship Id="rId19" Type="http://schemas.openxmlformats.org/officeDocument/2006/relationships/image" Target="../media/image31.png"/><Relationship Id="rId31" Type="http://schemas.openxmlformats.org/officeDocument/2006/relationships/image" Target="../media/image43.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s>
</file>

<file path=ppt/slides/_rels/slide30.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3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jpeg"/></Relationships>
</file>

<file path=ppt/slides/_rels/slide3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3468529"/>
            <a:ext cx="2430152" cy="369332"/>
          </a:xfrm>
          <a:prstGeom prst="rect">
            <a:avLst/>
          </a:prstGeom>
          <a:noFill/>
        </p:spPr>
        <p:txBody>
          <a:bodyPr wrap="none" lIns="0" tIns="0" rIns="0" bIns="0" rtlCol="0">
            <a:spAutoFit/>
          </a:bodyPr>
          <a:lstStyle/>
          <a:p>
            <a:r>
              <a:rPr lang="en-US" sz="2400" b="0" i="0" dirty="0">
                <a:solidFill>
                  <a:srgbClr val="D5001B"/>
                </a:solidFill>
                <a:latin typeface="Eurostile LT Std Demi"/>
                <a:cs typeface="Eurostile LT Std Demi"/>
              </a:rPr>
              <a:t>Product Overview</a:t>
            </a:r>
          </a:p>
        </p:txBody>
      </p:sp>
      <p:sp>
        <p:nvSpPr>
          <p:cNvPr id="6" name="TextBox 5"/>
          <p:cNvSpPr txBox="1"/>
          <p:nvPr/>
        </p:nvSpPr>
        <p:spPr>
          <a:xfrm>
            <a:off x="329877" y="3925729"/>
            <a:ext cx="3957409" cy="492443"/>
          </a:xfrm>
          <a:prstGeom prst="rect">
            <a:avLst/>
          </a:prstGeom>
          <a:noFill/>
        </p:spPr>
        <p:txBody>
          <a:bodyPr wrap="square" lIns="0" tIns="0" rIns="0" bIns="0" rtlCol="0">
            <a:spAutoFit/>
          </a:bodyPr>
          <a:lstStyle/>
          <a:p>
            <a:r>
              <a:rPr lang="en-US" sz="1600" b="0" i="0" dirty="0">
                <a:solidFill>
                  <a:srgbClr val="D5001B"/>
                </a:solidFill>
                <a:latin typeface="Eurostile LT Std Demi"/>
                <a:cs typeface="Eurostile LT Std Demi"/>
              </a:rPr>
              <a:t>Presented By: </a:t>
            </a:r>
            <a:endParaRPr lang="en-US" sz="1600" b="0" i="0" dirty="0">
              <a:latin typeface="Eurostile LT Std Demi"/>
              <a:cs typeface="Eurostile LT Std Demi"/>
            </a:endParaRPr>
          </a:p>
          <a:p>
            <a:r>
              <a:rPr lang="en-US" sz="1600" dirty="0">
                <a:latin typeface="Eurostile LT Std Demi"/>
                <a:cs typeface="Eurostile LT Std Demi"/>
              </a:rPr>
              <a:t>                      </a:t>
            </a:r>
            <a:endParaRPr lang="en-US" sz="1600" b="0" i="0" dirty="0">
              <a:latin typeface="Eurostile LT Std Demi"/>
              <a:cs typeface="Eurostile LT Std Demi"/>
            </a:endParaRPr>
          </a:p>
        </p:txBody>
      </p:sp>
      <p:pic>
        <p:nvPicPr>
          <p:cNvPr id="3" name="Picture 2">
            <a:extLst>
              <a:ext uri="{FF2B5EF4-FFF2-40B4-BE49-F238E27FC236}">
                <a16:creationId xmlns:a16="http://schemas.microsoft.com/office/drawing/2014/main" xmlns="" id="{7439B6EB-0FBA-46C5-8094-015079767CF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6327" y="1917621"/>
            <a:ext cx="2903776" cy="274320"/>
          </a:xfrm>
          <a:prstGeom prst="rect">
            <a:avLst/>
          </a:prstGeom>
        </p:spPr>
      </p:pic>
      <p:pic>
        <p:nvPicPr>
          <p:cNvPr id="11" name="Picture 10">
            <a:extLst>
              <a:ext uri="{FF2B5EF4-FFF2-40B4-BE49-F238E27FC236}">
                <a16:creationId xmlns:a16="http://schemas.microsoft.com/office/drawing/2014/main" xmlns="" id="{9AC24DE2-CB9E-481D-93E8-8CE39B5C81E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3609" y="2481498"/>
            <a:ext cx="2879243" cy="274320"/>
          </a:xfrm>
          <a:prstGeom prst="rect">
            <a:avLst/>
          </a:prstGeom>
        </p:spPr>
      </p:pic>
      <p:pic>
        <p:nvPicPr>
          <p:cNvPr id="13" name="Picture 12">
            <a:extLst>
              <a:ext uri="{FF2B5EF4-FFF2-40B4-BE49-F238E27FC236}">
                <a16:creationId xmlns:a16="http://schemas.microsoft.com/office/drawing/2014/main" xmlns="" id="{F65CE3E8-92E0-47B5-AB48-8ED3333921F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48882" y="3013115"/>
            <a:ext cx="2761187" cy="274320"/>
          </a:xfrm>
          <a:prstGeom prst="rect">
            <a:avLst/>
          </a:prstGeom>
        </p:spPr>
      </p:pic>
      <p:pic>
        <p:nvPicPr>
          <p:cNvPr id="15" name="Picture 14">
            <a:extLst>
              <a:ext uri="{FF2B5EF4-FFF2-40B4-BE49-F238E27FC236}">
                <a16:creationId xmlns:a16="http://schemas.microsoft.com/office/drawing/2014/main" xmlns="" id="{9BFA624F-6A40-4FC4-A0FE-DBD93C450D9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46758" y="536363"/>
            <a:ext cx="4515733" cy="3881809"/>
          </a:xfrm>
          <a:prstGeom prst="rect">
            <a:avLst/>
          </a:prstGeom>
        </p:spPr>
      </p:pic>
    </p:spTree>
    <p:extLst>
      <p:ext uri="{BB962C8B-B14F-4D97-AF65-F5344CB8AC3E}">
        <p14:creationId xmlns:p14="http://schemas.microsoft.com/office/powerpoint/2010/main" val="500829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666C6B-6E8A-4188-B7C5-8824BCF5CC0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114800" y="0"/>
            <a:ext cx="5155622" cy="3265226"/>
          </a:xfrm>
          <a:prstGeom prst="rect">
            <a:avLst/>
          </a:prstGeom>
        </p:spPr>
      </p:pic>
      <p:sp>
        <p:nvSpPr>
          <p:cNvPr id="2" name="TextBox 1">
            <a:extLst>
              <a:ext uri="{FF2B5EF4-FFF2-40B4-BE49-F238E27FC236}">
                <a16:creationId xmlns:a16="http://schemas.microsoft.com/office/drawing/2014/main" xmlns="" id="{0FFF2BE6-1D72-4327-B248-79076CD8F65D}"/>
              </a:ext>
            </a:extLst>
          </p:cNvPr>
          <p:cNvSpPr txBox="1"/>
          <p:nvPr/>
        </p:nvSpPr>
        <p:spPr>
          <a:xfrm>
            <a:off x="1905000" y="3730553"/>
            <a:ext cx="5943600" cy="600164"/>
          </a:xfrm>
          <a:prstGeom prst="rect">
            <a:avLst/>
          </a:prstGeom>
          <a:noFill/>
        </p:spPr>
        <p:txBody>
          <a:bodyPr wrap="square" rtlCol="0">
            <a:spAutoFit/>
          </a:bodyPr>
          <a:lstStyle/>
          <a:p>
            <a:r>
              <a:rPr lang="en-US" sz="3300" b="1" dirty="0">
                <a:solidFill>
                  <a:srgbClr val="941B20"/>
                </a:solidFill>
                <a:latin typeface="Eurostile LT Std" panose="020B0504020202050204" pitchFamily="34" charset="0"/>
              </a:rPr>
              <a:t>More than 25% Larger!</a:t>
            </a:r>
          </a:p>
        </p:txBody>
      </p:sp>
      <p:sp>
        <p:nvSpPr>
          <p:cNvPr id="3" name="Text Placeholder 2">
            <a:extLst>
              <a:ext uri="{FF2B5EF4-FFF2-40B4-BE49-F238E27FC236}">
                <a16:creationId xmlns:a16="http://schemas.microsoft.com/office/drawing/2014/main" xmlns="" id="{788AC276-E683-432D-8715-2CF7F470282B}"/>
              </a:ext>
            </a:extLst>
          </p:cNvPr>
          <p:cNvSpPr>
            <a:spLocks noGrp="1"/>
          </p:cNvSpPr>
          <p:nvPr>
            <p:ph type="body" sz="quarter" idx="10"/>
          </p:nvPr>
        </p:nvSpPr>
        <p:spPr/>
        <p:txBody>
          <a:bodyPr/>
          <a:lstStyle/>
          <a:p>
            <a:r>
              <a:rPr lang="en-US" dirty="0"/>
              <a:t>Customizable</a:t>
            </a:r>
          </a:p>
          <a:p>
            <a:r>
              <a:rPr lang="en-US" dirty="0"/>
              <a:t>Optional Accessory Tray</a:t>
            </a:r>
          </a:p>
          <a:p>
            <a:r>
              <a:rPr lang="en-US" dirty="0"/>
              <a:t>Optional 10 Key</a:t>
            </a:r>
          </a:p>
        </p:txBody>
      </p:sp>
      <p:sp>
        <p:nvSpPr>
          <p:cNvPr id="4" name="Text Placeholder 3">
            <a:extLst>
              <a:ext uri="{FF2B5EF4-FFF2-40B4-BE49-F238E27FC236}">
                <a16:creationId xmlns:a16="http://schemas.microsoft.com/office/drawing/2014/main" xmlns="" id="{D9E6E088-E403-4600-85DA-01925A565C76}"/>
              </a:ext>
            </a:extLst>
          </p:cNvPr>
          <p:cNvSpPr>
            <a:spLocks noGrp="1"/>
          </p:cNvSpPr>
          <p:nvPr>
            <p:ph type="body" sz="quarter" idx="12"/>
          </p:nvPr>
        </p:nvSpPr>
        <p:spPr/>
        <p:txBody>
          <a:bodyPr/>
          <a:lstStyle/>
          <a:p>
            <a:r>
              <a:rPr lang="en-US" dirty="0"/>
              <a:t>10.1” Tablet Style UI</a:t>
            </a:r>
          </a:p>
          <a:p>
            <a:endParaRPr lang="en-US" dirty="0"/>
          </a:p>
        </p:txBody>
      </p:sp>
    </p:spTree>
    <p:extLst>
      <p:ext uri="{BB962C8B-B14F-4D97-AF65-F5344CB8AC3E}">
        <p14:creationId xmlns:p14="http://schemas.microsoft.com/office/powerpoint/2010/main" val="2895111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B6C4C4A5-3FEE-49A5-B1D0-F386033ECADD}"/>
              </a:ext>
            </a:extLst>
          </p:cNvPr>
          <p:cNvSpPr>
            <a:spLocks noGrp="1"/>
          </p:cNvSpPr>
          <p:nvPr>
            <p:ph type="body" sz="quarter" idx="10"/>
          </p:nvPr>
        </p:nvSpPr>
        <p:spPr/>
        <p:txBody>
          <a:bodyPr/>
          <a:lstStyle/>
          <a:p>
            <a:r>
              <a:rPr lang="en-US" dirty="0"/>
              <a:t>Ideal for Routine Tasks</a:t>
            </a:r>
          </a:p>
          <a:p>
            <a:r>
              <a:rPr lang="en-US" dirty="0"/>
              <a:t>Customizable</a:t>
            </a:r>
          </a:p>
          <a:p>
            <a:r>
              <a:rPr lang="en-US" dirty="0"/>
              <a:t>Improve Productivity</a:t>
            </a:r>
          </a:p>
          <a:p>
            <a:r>
              <a:rPr lang="en-US" dirty="0"/>
              <a:t>Streamline Workflow</a:t>
            </a:r>
          </a:p>
          <a:p>
            <a:r>
              <a:rPr lang="en-US" dirty="0"/>
              <a:t>Minimize User Error</a:t>
            </a:r>
          </a:p>
          <a:p>
            <a:endParaRPr lang="en-US" dirty="0"/>
          </a:p>
        </p:txBody>
      </p:sp>
      <p:pic>
        <p:nvPicPr>
          <p:cNvPr id="28" name="Picture 27">
            <a:extLst>
              <a:ext uri="{FF2B5EF4-FFF2-40B4-BE49-F238E27FC236}">
                <a16:creationId xmlns:a16="http://schemas.microsoft.com/office/drawing/2014/main" xmlns="" id="{1734859A-F14B-47EA-A645-39C3B8D6554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7729" y="285750"/>
            <a:ext cx="2440436" cy="551216"/>
          </a:xfrm>
          <a:prstGeom prst="rect">
            <a:avLst/>
          </a:prstGeom>
        </p:spPr>
      </p:pic>
      <p:pic>
        <p:nvPicPr>
          <p:cNvPr id="3" name="Picture 2">
            <a:extLst>
              <a:ext uri="{FF2B5EF4-FFF2-40B4-BE49-F238E27FC236}">
                <a16:creationId xmlns:a16="http://schemas.microsoft.com/office/drawing/2014/main" xmlns="" id="{75768F4F-B91D-47B3-A909-AD46DFF6BA4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213" y="2323759"/>
            <a:ext cx="3977640" cy="2075696"/>
          </a:xfrm>
          <a:prstGeom prst="rect">
            <a:avLst/>
          </a:prstGeom>
          <a:ln>
            <a:solidFill>
              <a:schemeClr val="tx1"/>
            </a:solid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xmlns="" id="{4BCD5B67-0098-4B6D-ACEC-D4730C3AE1B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97560" y="211927"/>
            <a:ext cx="3977640" cy="1863063"/>
          </a:xfrm>
          <a:prstGeom prst="rect">
            <a:avLst/>
          </a:prstGeom>
          <a:ln>
            <a:solidFill>
              <a:schemeClr val="tx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2862142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p:txBody>
          <a:bodyPr>
            <a:normAutofit/>
          </a:bodyPr>
          <a:lstStyle/>
          <a:p>
            <a:r>
              <a:rPr lang="en-US" dirty="0"/>
              <a:t>Access/Control MFP Remotely</a:t>
            </a:r>
          </a:p>
          <a:p>
            <a:pPr lvl="1"/>
            <a:r>
              <a:rPr lang="en-US" dirty="0"/>
              <a:t>Including Hard Buttons</a:t>
            </a:r>
          </a:p>
          <a:p>
            <a:r>
              <a:rPr lang="en-US" dirty="0"/>
              <a:t>Use Tablet or PC</a:t>
            </a:r>
          </a:p>
          <a:p>
            <a:r>
              <a:rPr lang="en-US" dirty="0"/>
              <a:t>Ease-of-Use for the Disabled </a:t>
            </a:r>
          </a:p>
          <a:p>
            <a:r>
              <a:rPr lang="en-US" dirty="0"/>
              <a:t>Use VNC Viewer App</a:t>
            </a:r>
          </a:p>
        </p:txBody>
      </p:sp>
      <p:sp>
        <p:nvSpPr>
          <p:cNvPr id="2" name="Text Placeholder 1">
            <a:extLst>
              <a:ext uri="{FF2B5EF4-FFF2-40B4-BE49-F238E27FC236}">
                <a16:creationId xmlns:a16="http://schemas.microsoft.com/office/drawing/2014/main" xmlns="" id="{4A82546B-67AF-4CAF-A400-8D08F4462CBC}"/>
              </a:ext>
            </a:extLst>
          </p:cNvPr>
          <p:cNvSpPr>
            <a:spLocks noGrp="1"/>
          </p:cNvSpPr>
          <p:nvPr>
            <p:ph type="body" sz="quarter" idx="12"/>
          </p:nvPr>
        </p:nvSpPr>
        <p:spPr/>
        <p:txBody>
          <a:bodyPr/>
          <a:lstStyle/>
          <a:p>
            <a:r>
              <a:rPr lang="en-US" dirty="0"/>
              <a:t>Location Free Panel</a:t>
            </a:r>
          </a:p>
        </p:txBody>
      </p:sp>
      <p:pic>
        <p:nvPicPr>
          <p:cNvPr id="4" name="Picture 3" descr="section_508_200x200.png">
            <a:extLst>
              <a:ext uri="{FF2B5EF4-FFF2-40B4-BE49-F238E27FC236}">
                <a16:creationId xmlns:a16="http://schemas.microsoft.com/office/drawing/2014/main" xmlns="" id="{6D7074CB-33B5-417F-A177-D30847B5FB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52800" y="2190750"/>
            <a:ext cx="516355" cy="516355"/>
          </a:xfrm>
          <a:prstGeom prst="rect">
            <a:avLst/>
          </a:prstGeom>
          <a:ln w="38100" cap="sq">
            <a:solidFill>
              <a:srgbClr val="92D05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xmlns="" id="{AE9ECCCD-9465-44FB-9F01-E432F602A6C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55435" y="1014516"/>
            <a:ext cx="2068109" cy="970284"/>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xmlns="" id="{2815F382-6F26-49EF-9226-FDA48BCD972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23544" y="1911494"/>
            <a:ext cx="1619762" cy="2851005"/>
          </a:xfrm>
          <a:prstGeom prst="rect">
            <a:avLst/>
          </a:prstGeom>
        </p:spPr>
      </p:pic>
      <p:pic>
        <p:nvPicPr>
          <p:cNvPr id="10" name="Picture 9">
            <a:extLst>
              <a:ext uri="{FF2B5EF4-FFF2-40B4-BE49-F238E27FC236}">
                <a16:creationId xmlns:a16="http://schemas.microsoft.com/office/drawing/2014/main" xmlns="" id="{9B7E0995-2D99-40F8-803A-EB3664FE3620}"/>
              </a:ext>
            </a:extLst>
          </p:cNvPr>
          <p:cNvPicPr>
            <a:picLocks noChangeAspect="1"/>
          </p:cNvPicPr>
          <p:nvPr/>
        </p:nvPicPr>
        <p:blipFill>
          <a:blip r:embed="rId6" cstate="print">
            <a:clrChange>
              <a:clrFrom>
                <a:srgbClr val="F2F3F5"/>
              </a:clrFrom>
              <a:clrTo>
                <a:srgbClr val="F2F3F5">
                  <a:alpha val="0"/>
                </a:srgbClr>
              </a:clrTo>
            </a:clrChange>
            <a:extLst>
              <a:ext uri="{28A0092B-C50C-407E-A947-70E740481C1C}">
                <a14:useLocalDpi xmlns:a14="http://schemas.microsoft.com/office/drawing/2010/main"/>
              </a:ext>
            </a:extLst>
          </a:blip>
          <a:stretch>
            <a:fillRect/>
          </a:stretch>
        </p:blipFill>
        <p:spPr>
          <a:xfrm>
            <a:off x="5540673" y="2018666"/>
            <a:ext cx="1768760" cy="2636660"/>
          </a:xfrm>
          <a:prstGeom prst="rect">
            <a:avLst/>
          </a:prstGeom>
        </p:spPr>
      </p:pic>
    </p:spTree>
    <p:extLst>
      <p:ext uri="{BB962C8B-B14F-4D97-AF65-F5344CB8AC3E}">
        <p14:creationId xmlns:p14="http://schemas.microsoft.com/office/powerpoint/2010/main" val="1990056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p:txBody>
          <a:bodyPr/>
          <a:lstStyle/>
          <a:p>
            <a:pPr algn="l"/>
            <a:r>
              <a:rPr lang="en-US" dirty="0"/>
              <a:t>300-Sheet Capacity (Refillable)</a:t>
            </a:r>
          </a:p>
          <a:p>
            <a:pPr algn="l"/>
            <a:r>
              <a:rPr lang="en-US" dirty="0"/>
              <a:t>Scans Up to 240 IPM Duplex</a:t>
            </a:r>
          </a:p>
          <a:p>
            <a:pPr lvl="1" algn="l"/>
            <a:r>
              <a:rPr lang="en-US" dirty="0"/>
              <a:t>120IPM Simplex</a:t>
            </a:r>
          </a:p>
        </p:txBody>
      </p:sp>
      <p:sp>
        <p:nvSpPr>
          <p:cNvPr id="2" name="Text Placeholder 1">
            <a:extLst>
              <a:ext uri="{FF2B5EF4-FFF2-40B4-BE49-F238E27FC236}">
                <a16:creationId xmlns:a16="http://schemas.microsoft.com/office/drawing/2014/main" xmlns="" id="{B25962B1-0A32-438C-9616-1CC5708F5AE6}"/>
              </a:ext>
            </a:extLst>
          </p:cNvPr>
          <p:cNvSpPr>
            <a:spLocks noGrp="1"/>
          </p:cNvSpPr>
          <p:nvPr>
            <p:ph type="body" sz="quarter" idx="12"/>
          </p:nvPr>
        </p:nvSpPr>
        <p:spPr/>
        <p:txBody>
          <a:bodyPr/>
          <a:lstStyle/>
          <a:p>
            <a:r>
              <a:rPr lang="en-US" dirty="0"/>
              <a:t>Dual Scan Document Feeder</a:t>
            </a:r>
          </a:p>
        </p:txBody>
      </p:sp>
      <p:pic>
        <p:nvPicPr>
          <p:cNvPr id="3" name="Picture 2">
            <a:extLst>
              <a:ext uri="{FF2B5EF4-FFF2-40B4-BE49-F238E27FC236}">
                <a16:creationId xmlns:a16="http://schemas.microsoft.com/office/drawing/2014/main" xmlns="" id="{5A758ABE-786F-4D43-8716-60584FF6B1C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19800" y="1008647"/>
            <a:ext cx="2294500" cy="3418609"/>
          </a:xfrm>
          <a:prstGeom prst="rect">
            <a:avLst/>
          </a:prstGeom>
        </p:spPr>
      </p:pic>
    </p:spTree>
    <p:extLst>
      <p:ext uri="{BB962C8B-B14F-4D97-AF65-F5344CB8AC3E}">
        <p14:creationId xmlns:p14="http://schemas.microsoft.com/office/powerpoint/2010/main" val="608998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p:txBody>
          <a:bodyPr/>
          <a:lstStyle/>
          <a:p>
            <a:r>
              <a:rPr lang="en-US" dirty="0"/>
              <a:t>Keeps Image Aligned on Page</a:t>
            </a:r>
          </a:p>
          <a:p>
            <a:r>
              <a:rPr lang="en-US" dirty="0"/>
              <a:t>Works with DSDF or RADF</a:t>
            </a:r>
          </a:p>
        </p:txBody>
      </p:sp>
      <p:sp>
        <p:nvSpPr>
          <p:cNvPr id="2" name="Text Placeholder 1">
            <a:extLst>
              <a:ext uri="{FF2B5EF4-FFF2-40B4-BE49-F238E27FC236}">
                <a16:creationId xmlns:a16="http://schemas.microsoft.com/office/drawing/2014/main" xmlns="" id="{DD30C05F-7E08-4EE8-B5F7-02E94A6BA3B3}"/>
              </a:ext>
            </a:extLst>
          </p:cNvPr>
          <p:cNvSpPr>
            <a:spLocks noGrp="1"/>
          </p:cNvSpPr>
          <p:nvPr>
            <p:ph type="body" sz="quarter" idx="12"/>
          </p:nvPr>
        </p:nvSpPr>
        <p:spPr/>
        <p:txBody>
          <a:bodyPr/>
          <a:lstStyle/>
          <a:p>
            <a:r>
              <a:rPr lang="en-US" dirty="0"/>
              <a:t>De-skew Technology</a:t>
            </a:r>
          </a:p>
        </p:txBody>
      </p:sp>
      <p:pic>
        <p:nvPicPr>
          <p:cNvPr id="3" name="Picture 2">
            <a:extLst>
              <a:ext uri="{FF2B5EF4-FFF2-40B4-BE49-F238E27FC236}">
                <a16:creationId xmlns:a16="http://schemas.microsoft.com/office/drawing/2014/main" xmlns="" id="{AE33AA0A-4EDD-42B3-9325-9D8FE15F327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2289" y="2848733"/>
            <a:ext cx="3555545" cy="1663322"/>
          </a:xfrm>
          <a:prstGeom prst="rect">
            <a:avLst/>
          </a:prstGeom>
        </p:spPr>
      </p:pic>
      <p:pic>
        <p:nvPicPr>
          <p:cNvPr id="9" name="Picture 8">
            <a:extLst>
              <a:ext uri="{FF2B5EF4-FFF2-40B4-BE49-F238E27FC236}">
                <a16:creationId xmlns:a16="http://schemas.microsoft.com/office/drawing/2014/main" xmlns="" id="{E03105BD-E570-4A71-88D3-70D92953F65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63503" y="1586218"/>
            <a:ext cx="1588245" cy="2057400"/>
          </a:xfrm>
          <a:prstGeom prst="rect">
            <a:avLst/>
          </a:prstGeom>
          <a:ln>
            <a:solidFill>
              <a:schemeClr val="tx1"/>
            </a:solidFill>
          </a:ln>
        </p:spPr>
      </p:pic>
      <p:pic>
        <p:nvPicPr>
          <p:cNvPr id="13" name="Picture 12">
            <a:extLst>
              <a:ext uri="{FF2B5EF4-FFF2-40B4-BE49-F238E27FC236}">
                <a16:creationId xmlns:a16="http://schemas.microsoft.com/office/drawing/2014/main" xmlns="" id="{458C22FF-EF21-4D86-AC8A-9032B018148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10495" y="1586218"/>
            <a:ext cx="1588245" cy="2057400"/>
          </a:xfrm>
          <a:prstGeom prst="rect">
            <a:avLst/>
          </a:prstGeom>
          <a:ln>
            <a:solidFill>
              <a:schemeClr val="tx1"/>
            </a:solidFill>
          </a:ln>
        </p:spPr>
      </p:pic>
      <p:sp>
        <p:nvSpPr>
          <p:cNvPr id="14" name="TextBox 13">
            <a:extLst>
              <a:ext uri="{FF2B5EF4-FFF2-40B4-BE49-F238E27FC236}">
                <a16:creationId xmlns:a16="http://schemas.microsoft.com/office/drawing/2014/main" xmlns="" id="{4ED73AFB-C326-4A9E-9B89-1F3EC97CA780}"/>
              </a:ext>
            </a:extLst>
          </p:cNvPr>
          <p:cNvSpPr txBox="1"/>
          <p:nvPr/>
        </p:nvSpPr>
        <p:spPr>
          <a:xfrm>
            <a:off x="4938203" y="3719468"/>
            <a:ext cx="1513546" cy="300082"/>
          </a:xfrm>
          <a:prstGeom prst="rect">
            <a:avLst/>
          </a:prstGeom>
          <a:noFill/>
        </p:spPr>
        <p:txBody>
          <a:bodyPr wrap="square" rtlCol="0">
            <a:spAutoFit/>
          </a:bodyPr>
          <a:lstStyle/>
          <a:p>
            <a:pPr algn="ctr"/>
            <a:r>
              <a:rPr lang="en-US" sz="1350" dirty="0">
                <a:solidFill>
                  <a:srgbClr val="941B20"/>
                </a:solidFill>
              </a:rPr>
              <a:t>Original Scan</a:t>
            </a:r>
          </a:p>
        </p:txBody>
      </p:sp>
      <p:sp>
        <p:nvSpPr>
          <p:cNvPr id="15" name="TextBox 14">
            <a:extLst>
              <a:ext uri="{FF2B5EF4-FFF2-40B4-BE49-F238E27FC236}">
                <a16:creationId xmlns:a16="http://schemas.microsoft.com/office/drawing/2014/main" xmlns="" id="{26A030DE-82C6-4F6B-A48E-C8329C6A14E6}"/>
              </a:ext>
            </a:extLst>
          </p:cNvPr>
          <p:cNvSpPr txBox="1"/>
          <p:nvPr/>
        </p:nvSpPr>
        <p:spPr>
          <a:xfrm>
            <a:off x="7085195" y="3719468"/>
            <a:ext cx="1513546" cy="300082"/>
          </a:xfrm>
          <a:prstGeom prst="rect">
            <a:avLst/>
          </a:prstGeom>
          <a:noFill/>
        </p:spPr>
        <p:txBody>
          <a:bodyPr wrap="square" rtlCol="0">
            <a:spAutoFit/>
          </a:bodyPr>
          <a:lstStyle/>
          <a:p>
            <a:pPr algn="ctr"/>
            <a:r>
              <a:rPr lang="en-US" sz="1350" dirty="0">
                <a:solidFill>
                  <a:srgbClr val="941B20"/>
                </a:solidFill>
              </a:rPr>
              <a:t>De-skewed Page</a:t>
            </a:r>
          </a:p>
        </p:txBody>
      </p:sp>
      <p:sp>
        <p:nvSpPr>
          <p:cNvPr id="16" name="Arrow: Right 15">
            <a:extLst>
              <a:ext uri="{FF2B5EF4-FFF2-40B4-BE49-F238E27FC236}">
                <a16:creationId xmlns:a16="http://schemas.microsoft.com/office/drawing/2014/main" xmlns="" id="{F65D1CBA-9C9E-4023-88E6-21796AD71B61}"/>
              </a:ext>
            </a:extLst>
          </p:cNvPr>
          <p:cNvSpPr/>
          <p:nvPr/>
        </p:nvSpPr>
        <p:spPr>
          <a:xfrm>
            <a:off x="6528460" y="2614918"/>
            <a:ext cx="398645" cy="337100"/>
          </a:xfrm>
          <a:prstGeom prst="rightArrow">
            <a:avLst/>
          </a:prstGeom>
          <a:solidFill>
            <a:srgbClr val="941B20"/>
          </a:solidFill>
          <a:ln>
            <a:solidFill>
              <a:srgbClr val="0F3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941B20"/>
              </a:solidFill>
            </a:endParaRPr>
          </a:p>
        </p:txBody>
      </p:sp>
    </p:spTree>
    <p:extLst>
      <p:ext uri="{BB962C8B-B14F-4D97-AF65-F5344CB8AC3E}">
        <p14:creationId xmlns:p14="http://schemas.microsoft.com/office/powerpoint/2010/main" val="654307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p:txBody>
          <a:bodyPr/>
          <a:lstStyle/>
          <a:p>
            <a:pPr algn="l"/>
            <a:r>
              <a:rPr lang="en-US" dirty="0"/>
              <a:t>Preview Images Before Saving</a:t>
            </a:r>
          </a:p>
          <a:p>
            <a:pPr algn="l"/>
            <a:r>
              <a:rPr lang="en-US" dirty="0"/>
              <a:t>Rotate Pages</a:t>
            </a:r>
          </a:p>
          <a:p>
            <a:pPr algn="l"/>
            <a:r>
              <a:rPr lang="en-US" dirty="0"/>
              <a:t>Change Order</a:t>
            </a:r>
          </a:p>
        </p:txBody>
      </p:sp>
      <p:sp>
        <p:nvSpPr>
          <p:cNvPr id="3" name="Text Placeholder 2">
            <a:extLst>
              <a:ext uri="{FF2B5EF4-FFF2-40B4-BE49-F238E27FC236}">
                <a16:creationId xmlns:a16="http://schemas.microsoft.com/office/drawing/2014/main" xmlns="" id="{8A465241-A54B-4C59-834D-88099AD3430B}"/>
              </a:ext>
            </a:extLst>
          </p:cNvPr>
          <p:cNvSpPr>
            <a:spLocks noGrp="1"/>
          </p:cNvSpPr>
          <p:nvPr>
            <p:ph type="body" sz="quarter" idx="12"/>
          </p:nvPr>
        </p:nvSpPr>
        <p:spPr/>
        <p:txBody>
          <a:bodyPr/>
          <a:lstStyle/>
          <a:p>
            <a:r>
              <a:rPr lang="en-US" dirty="0"/>
              <a:t>Enhanced Scan Preview</a:t>
            </a:r>
          </a:p>
        </p:txBody>
      </p:sp>
      <p:pic>
        <p:nvPicPr>
          <p:cNvPr id="6" name="Picture 5">
            <a:extLst>
              <a:ext uri="{FF2B5EF4-FFF2-40B4-BE49-F238E27FC236}">
                <a16:creationId xmlns:a16="http://schemas.microsoft.com/office/drawing/2014/main" xmlns="" id="{D3D64636-06EC-4EFA-8546-FDB00690605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9939"/>
          <a:stretch/>
        </p:blipFill>
        <p:spPr>
          <a:xfrm>
            <a:off x="4199785" y="1696567"/>
            <a:ext cx="4639415" cy="2728046"/>
          </a:xfrm>
          <a:prstGeom prst="rect">
            <a:avLst/>
          </a:prstGeom>
          <a:ln w="38100">
            <a:solidFill>
              <a:schemeClr val="tx1"/>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xmlns="" id="{0DAF3A22-E3E9-4C1B-9816-611748DA2A26}"/>
              </a:ext>
            </a:extLst>
          </p:cNvPr>
          <p:cNvPicPr>
            <a:picLocks noChangeAspect="1"/>
          </p:cNvPicPr>
          <p:nvPr/>
        </p:nvPicPr>
        <p:blipFill>
          <a:blip r:embed="rId4"/>
          <a:stretch>
            <a:fillRect/>
          </a:stretch>
        </p:blipFill>
        <p:spPr>
          <a:xfrm>
            <a:off x="2819400" y="1868966"/>
            <a:ext cx="957333" cy="957333"/>
          </a:xfrm>
          <a:prstGeom prst="rect">
            <a:avLst/>
          </a:prstGeom>
        </p:spPr>
      </p:pic>
    </p:spTree>
    <p:extLst>
      <p:ext uri="{BB962C8B-B14F-4D97-AF65-F5344CB8AC3E}">
        <p14:creationId xmlns:p14="http://schemas.microsoft.com/office/powerpoint/2010/main" val="2057016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41C0051B-68F2-4543-AE66-AE8EECE8B56F}"/>
              </a:ext>
            </a:extLst>
          </p:cNvPr>
          <p:cNvSpPr>
            <a:spLocks noGrp="1"/>
          </p:cNvSpPr>
          <p:nvPr>
            <p:ph type="body" sz="quarter" idx="10"/>
          </p:nvPr>
        </p:nvSpPr>
        <p:spPr/>
        <p:txBody>
          <a:bodyPr/>
          <a:lstStyle/>
          <a:p>
            <a:r>
              <a:rPr lang="en-US" dirty="0"/>
              <a:t>Large Sizes, Heavy Weights</a:t>
            </a:r>
          </a:p>
          <a:p>
            <a:r>
              <a:rPr lang="en-US" dirty="0"/>
              <a:t>Banner Stock 12” x 47” </a:t>
            </a:r>
          </a:p>
          <a:p>
            <a:r>
              <a:rPr lang="en-US" dirty="0"/>
              <a:t>Custom Paper Size</a:t>
            </a:r>
          </a:p>
          <a:p>
            <a:r>
              <a:rPr lang="en-US" dirty="0"/>
              <a:t>Envelope Support</a:t>
            </a:r>
          </a:p>
          <a:p>
            <a:endParaRPr lang="en-US" dirty="0"/>
          </a:p>
        </p:txBody>
      </p:sp>
      <p:sp>
        <p:nvSpPr>
          <p:cNvPr id="3" name="Text Placeholder 2">
            <a:extLst>
              <a:ext uri="{FF2B5EF4-FFF2-40B4-BE49-F238E27FC236}">
                <a16:creationId xmlns:a16="http://schemas.microsoft.com/office/drawing/2014/main" xmlns="" id="{97F90A1D-225A-4D6C-8026-CDCBB6D2F26F}"/>
              </a:ext>
            </a:extLst>
          </p:cNvPr>
          <p:cNvSpPr>
            <a:spLocks noGrp="1"/>
          </p:cNvSpPr>
          <p:nvPr>
            <p:ph type="body" sz="quarter" idx="12"/>
          </p:nvPr>
        </p:nvSpPr>
        <p:spPr/>
        <p:txBody>
          <a:bodyPr/>
          <a:lstStyle/>
          <a:p>
            <a:r>
              <a:rPr lang="en-US" dirty="0"/>
              <a:t>Media Range Support</a:t>
            </a:r>
          </a:p>
        </p:txBody>
      </p:sp>
      <p:pic>
        <p:nvPicPr>
          <p:cNvPr id="7" name="Picture 6" descr="Mailing-Envelopes.gif">
            <a:extLst>
              <a:ext uri="{FF2B5EF4-FFF2-40B4-BE49-F238E27FC236}">
                <a16:creationId xmlns:a16="http://schemas.microsoft.com/office/drawing/2014/main" xmlns="" id="{83A55132-85AD-4255-85F4-2242CE6D80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42559" y="2949278"/>
            <a:ext cx="876663" cy="583607"/>
          </a:xfrm>
          <a:prstGeom prst="rect">
            <a:avLst/>
          </a:prstGeom>
        </p:spPr>
      </p:pic>
      <p:pic>
        <p:nvPicPr>
          <p:cNvPr id="6" name="Picture 5">
            <a:extLst>
              <a:ext uri="{FF2B5EF4-FFF2-40B4-BE49-F238E27FC236}">
                <a16:creationId xmlns:a16="http://schemas.microsoft.com/office/drawing/2014/main" xmlns="" id="{B1FFACD3-F1E9-4FCA-B714-BB512935035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73600" y="742950"/>
            <a:ext cx="4089400" cy="4000500"/>
          </a:xfrm>
          <a:prstGeom prst="rect">
            <a:avLst/>
          </a:prstGeom>
        </p:spPr>
      </p:pic>
    </p:spTree>
    <p:extLst>
      <p:ext uri="{BB962C8B-B14F-4D97-AF65-F5344CB8AC3E}">
        <p14:creationId xmlns:p14="http://schemas.microsoft.com/office/powerpoint/2010/main" val="3400495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Feature Highlights</a:t>
            </a:r>
          </a:p>
          <a:p>
            <a:endParaRPr lang="en-US" dirty="0"/>
          </a:p>
        </p:txBody>
      </p:sp>
      <p:sp>
        <p:nvSpPr>
          <p:cNvPr id="2" name="Text Placeholder 1"/>
          <p:cNvSpPr>
            <a:spLocks noGrp="1"/>
          </p:cNvSpPr>
          <p:nvPr>
            <p:ph type="body" sz="quarter" idx="10"/>
          </p:nvPr>
        </p:nvSpPr>
        <p:spPr/>
        <p:txBody>
          <a:bodyPr/>
          <a:lstStyle/>
          <a:p>
            <a:r>
              <a:rPr lang="en-US" sz="2400" dirty="0"/>
              <a:t>Envelope Drawer </a:t>
            </a:r>
            <a:r>
              <a:rPr lang="en-US" sz="2000" dirty="0"/>
              <a:t>(MY1049)</a:t>
            </a:r>
            <a:endParaRPr lang="en-US" sz="2400" dirty="0"/>
          </a:p>
          <a:p>
            <a:pPr lvl="1"/>
            <a:r>
              <a:rPr lang="en-US" sz="2000" dirty="0"/>
              <a:t>Holds ~ 60 Envelopes (~2” stack)</a:t>
            </a:r>
          </a:p>
          <a:p>
            <a:pPr lvl="2"/>
            <a:r>
              <a:rPr lang="en-US" sz="1600" dirty="0"/>
              <a:t>Supports </a:t>
            </a:r>
            <a:r>
              <a:rPr lang="en-US" sz="1600" dirty="0" err="1"/>
              <a:t>Comm</a:t>
            </a:r>
            <a:r>
              <a:rPr lang="en-US" sz="1600" dirty="0"/>
              <a:t> 10 &amp; other popular sizes</a:t>
            </a:r>
          </a:p>
          <a:p>
            <a:pPr lvl="1"/>
            <a:r>
              <a:rPr lang="en-US" sz="2000" dirty="0"/>
              <a:t>Or Holds 550 sheets of LT-R – LG </a:t>
            </a:r>
          </a:p>
          <a:p>
            <a:pPr lvl="1"/>
            <a:r>
              <a:rPr lang="en-US" sz="2000" dirty="0"/>
              <a:t>Requires Paper Feed Pedestal </a:t>
            </a:r>
            <a:r>
              <a:rPr lang="en-US" sz="1800" dirty="0"/>
              <a:t>(KD1058)</a:t>
            </a:r>
            <a:endParaRPr lang="en-US" sz="2000" dirty="0"/>
          </a:p>
          <a:p>
            <a:pPr lvl="2"/>
            <a:r>
              <a:rPr lang="en-US" sz="1600" dirty="0"/>
              <a:t>Fits in Drawer 3 or 4</a:t>
            </a:r>
          </a:p>
          <a:p>
            <a:pPr lvl="1"/>
            <a:endParaRPr lang="en-US" sz="2000" dirty="0"/>
          </a:p>
        </p:txBody>
      </p:sp>
      <p:pic>
        <p:nvPicPr>
          <p:cNvPr id="5" name="Picture 4">
            <a:extLst>
              <a:ext uri="{FF2B5EF4-FFF2-40B4-BE49-F238E27FC236}">
                <a16:creationId xmlns:a16="http://schemas.microsoft.com/office/drawing/2014/main" xmlns="" id="{2A8754F1-5DC6-45B5-BD1A-5C1B5E4B3E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86400" y="914400"/>
            <a:ext cx="2614612" cy="34861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191209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7499CBE-7D89-4E0C-927D-1D0A14C2AEDC}"/>
              </a:ext>
            </a:extLst>
          </p:cNvPr>
          <p:cNvSpPr>
            <a:spLocks noGrp="1"/>
          </p:cNvSpPr>
          <p:nvPr>
            <p:ph type="body" sz="quarter" idx="10"/>
          </p:nvPr>
        </p:nvSpPr>
        <p:spPr>
          <a:xfrm>
            <a:off x="381000" y="1143000"/>
            <a:ext cx="4419600" cy="3028950"/>
          </a:xfrm>
        </p:spPr>
        <p:txBody>
          <a:bodyPr/>
          <a:lstStyle/>
          <a:p>
            <a:r>
              <a:rPr lang="en-US" dirty="0"/>
              <a:t>Waterproof &amp; Tear Resistant</a:t>
            </a:r>
          </a:p>
          <a:p>
            <a:r>
              <a:rPr lang="en-US" dirty="0"/>
              <a:t>UV &amp; Weather Resistant</a:t>
            </a:r>
          </a:p>
          <a:p>
            <a:r>
              <a:rPr lang="en-US" dirty="0"/>
              <a:t>Acts as Laminated Media</a:t>
            </a:r>
          </a:p>
          <a:p>
            <a:r>
              <a:rPr lang="en-US" dirty="0"/>
              <a:t>Available in Banner &amp; Other Sizes</a:t>
            </a:r>
          </a:p>
          <a:p>
            <a:endParaRPr lang="en-US" dirty="0"/>
          </a:p>
        </p:txBody>
      </p:sp>
      <p:pic>
        <p:nvPicPr>
          <p:cNvPr id="9" name="Picture 8" descr="AquaAceLogo3 blubackground copy.jpg">
            <a:extLst>
              <a:ext uri="{FF2B5EF4-FFF2-40B4-BE49-F238E27FC236}">
                <a16:creationId xmlns:a16="http://schemas.microsoft.com/office/drawing/2014/main" xmlns="" id="{A29CBABC-AC52-48B2-AA0D-8463C61BCECA}"/>
              </a:ext>
            </a:extLst>
          </p:cNvPr>
          <p:cNvPicPr>
            <a:picLocks noChangeAspect="1"/>
          </p:cNvPicPr>
          <p:nvPr/>
        </p:nvPicPr>
        <p:blipFill>
          <a:blip r:embed="rId3" cstate="print">
            <a:clrChange>
              <a:clrFrom>
                <a:srgbClr val="202949"/>
              </a:clrFrom>
              <a:clrTo>
                <a:srgbClr val="202949">
                  <a:alpha val="0"/>
                </a:srgbClr>
              </a:clrTo>
            </a:clrChange>
            <a:extLst>
              <a:ext uri="{28A0092B-C50C-407E-A947-70E740481C1C}">
                <a14:useLocalDpi xmlns:a14="http://schemas.microsoft.com/office/drawing/2010/main"/>
              </a:ext>
            </a:extLst>
          </a:blip>
          <a:stretch>
            <a:fillRect/>
          </a:stretch>
        </p:blipFill>
        <p:spPr>
          <a:xfrm>
            <a:off x="7620000" y="58514"/>
            <a:ext cx="1031297" cy="8143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aquaacepackage.jpg">
            <a:extLst>
              <a:ext uri="{FF2B5EF4-FFF2-40B4-BE49-F238E27FC236}">
                <a16:creationId xmlns:a16="http://schemas.microsoft.com/office/drawing/2014/main" xmlns="" id="{FB9A3629-AA1B-44AE-9CC8-77B92B927AD0}"/>
              </a:ext>
            </a:extLst>
          </p:cNvPr>
          <p:cNvPicPr>
            <a:picLocks noChangeAspect="1"/>
          </p:cNvPicPr>
          <p:nvPr/>
        </p:nvPicPr>
        <p:blipFill>
          <a:blip r:embed="rId4" cstate="print"/>
          <a:srcRect/>
          <a:stretch>
            <a:fillRect/>
          </a:stretch>
        </p:blipFill>
        <p:spPr>
          <a:xfrm rot="20848013">
            <a:off x="5817583" y="1205692"/>
            <a:ext cx="1213658" cy="1555972"/>
          </a:xfrm>
          <a:prstGeom prst="rect">
            <a:avLst/>
          </a:prstGeom>
          <a:ln>
            <a:solidFill>
              <a:schemeClr val="tx1"/>
            </a:solidFill>
          </a:ln>
        </p:spPr>
      </p:pic>
      <p:sp>
        <p:nvSpPr>
          <p:cNvPr id="3" name="Text Placeholder 2">
            <a:extLst>
              <a:ext uri="{FF2B5EF4-FFF2-40B4-BE49-F238E27FC236}">
                <a16:creationId xmlns:a16="http://schemas.microsoft.com/office/drawing/2014/main" xmlns="" id="{0369739E-9513-4610-A32A-E0F232A779CE}"/>
              </a:ext>
            </a:extLst>
          </p:cNvPr>
          <p:cNvSpPr>
            <a:spLocks noGrp="1"/>
          </p:cNvSpPr>
          <p:nvPr>
            <p:ph type="body" sz="quarter" idx="12"/>
          </p:nvPr>
        </p:nvSpPr>
        <p:spPr>
          <a:xfrm>
            <a:off x="381000" y="209550"/>
            <a:ext cx="4271356" cy="685800"/>
          </a:xfrm>
        </p:spPr>
        <p:txBody>
          <a:bodyPr/>
          <a:lstStyle/>
          <a:p>
            <a:r>
              <a:rPr lang="en-US" dirty="0" err="1"/>
              <a:t>AquaAce</a:t>
            </a:r>
            <a:r>
              <a:rPr lang="en-US" dirty="0"/>
              <a:t> Media Support</a:t>
            </a:r>
          </a:p>
          <a:p>
            <a:endParaRPr lang="en-US" dirty="0"/>
          </a:p>
        </p:txBody>
      </p:sp>
      <p:pic>
        <p:nvPicPr>
          <p:cNvPr id="7" name="Picture 6">
            <a:extLst>
              <a:ext uri="{FF2B5EF4-FFF2-40B4-BE49-F238E27FC236}">
                <a16:creationId xmlns:a16="http://schemas.microsoft.com/office/drawing/2014/main" xmlns="" id="{B00F6763-D85B-452E-B260-EA51EF01BD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65040" y="3329925"/>
            <a:ext cx="4217485" cy="1054371"/>
          </a:xfrm>
          <a:prstGeom prst="rect">
            <a:avLst/>
          </a:prstGeom>
          <a:ln>
            <a:solidFill>
              <a:srgbClr val="0F3E50"/>
            </a:solidFill>
          </a:ln>
        </p:spPr>
      </p:pic>
      <p:cxnSp>
        <p:nvCxnSpPr>
          <p:cNvPr id="8" name="Straight Arrow Connector 7">
            <a:extLst>
              <a:ext uri="{FF2B5EF4-FFF2-40B4-BE49-F238E27FC236}">
                <a16:creationId xmlns:a16="http://schemas.microsoft.com/office/drawing/2014/main" xmlns="" id="{A1FAADBE-8FAD-4E93-B6C5-8478FAC41670}"/>
              </a:ext>
            </a:extLst>
          </p:cNvPr>
          <p:cNvCxnSpPr/>
          <p:nvPr/>
        </p:nvCxnSpPr>
        <p:spPr>
          <a:xfrm>
            <a:off x="4638012" y="3108674"/>
            <a:ext cx="425196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1B0F56E4-E000-4AF7-A7B8-767127CFAB28}"/>
              </a:ext>
            </a:extLst>
          </p:cNvPr>
          <p:cNvCxnSpPr>
            <a:cxnSpLocks/>
          </p:cNvCxnSpPr>
          <p:nvPr/>
        </p:nvCxnSpPr>
        <p:spPr>
          <a:xfrm>
            <a:off x="4416584" y="3321129"/>
            <a:ext cx="0" cy="106316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xmlns="" id="{84927D28-AA15-4A34-BCAF-156E07D12D9E}"/>
              </a:ext>
            </a:extLst>
          </p:cNvPr>
          <p:cNvSpPr>
            <a:spLocks noChangeAspect="1"/>
          </p:cNvSpPr>
          <p:nvPr/>
        </p:nvSpPr>
        <p:spPr>
          <a:xfrm>
            <a:off x="4191000" y="3653188"/>
            <a:ext cx="411480" cy="4114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dirty="0">
                <a:solidFill>
                  <a:schemeClr val="tx1"/>
                </a:solidFill>
              </a:rPr>
              <a:t> 12”</a:t>
            </a:r>
          </a:p>
        </p:txBody>
      </p:sp>
      <p:sp>
        <p:nvSpPr>
          <p:cNvPr id="14" name="Oval 13">
            <a:extLst>
              <a:ext uri="{FF2B5EF4-FFF2-40B4-BE49-F238E27FC236}">
                <a16:creationId xmlns:a16="http://schemas.microsoft.com/office/drawing/2014/main" xmlns="" id="{4DAE5901-F0B1-49BC-AF5A-FEB34D1413E1}"/>
              </a:ext>
            </a:extLst>
          </p:cNvPr>
          <p:cNvSpPr>
            <a:spLocks noChangeAspect="1"/>
          </p:cNvSpPr>
          <p:nvPr/>
        </p:nvSpPr>
        <p:spPr>
          <a:xfrm>
            <a:off x="6424412" y="2874809"/>
            <a:ext cx="411480" cy="4114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dirty="0">
                <a:solidFill>
                  <a:schemeClr val="tx1"/>
                </a:solidFill>
              </a:rPr>
              <a:t> 47”</a:t>
            </a:r>
          </a:p>
        </p:txBody>
      </p:sp>
    </p:spTree>
    <p:extLst>
      <p:ext uri="{BB962C8B-B14F-4D97-AF65-F5344CB8AC3E}">
        <p14:creationId xmlns:p14="http://schemas.microsoft.com/office/powerpoint/2010/main" val="745036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29880E1-9E67-4433-B78C-0F7AC28F11E3}"/>
              </a:ext>
            </a:extLst>
          </p:cNvPr>
          <p:cNvSpPr>
            <a:spLocks noGrp="1"/>
          </p:cNvSpPr>
          <p:nvPr>
            <p:ph type="body" sz="quarter" idx="12"/>
          </p:nvPr>
        </p:nvSpPr>
        <p:spPr/>
        <p:txBody>
          <a:bodyPr/>
          <a:lstStyle/>
          <a:p>
            <a:r>
              <a:rPr lang="en-US" dirty="0"/>
              <a:t>Maximum Monthly Copy Volumes</a:t>
            </a:r>
          </a:p>
        </p:txBody>
      </p:sp>
      <p:graphicFrame>
        <p:nvGraphicFramePr>
          <p:cNvPr id="4" name="Table 3">
            <a:extLst>
              <a:ext uri="{FF2B5EF4-FFF2-40B4-BE49-F238E27FC236}">
                <a16:creationId xmlns:a16="http://schemas.microsoft.com/office/drawing/2014/main" xmlns="" id="{FC3001E9-E80C-4E56-AC8E-0FE1A933D1D0}"/>
              </a:ext>
            </a:extLst>
          </p:cNvPr>
          <p:cNvGraphicFramePr>
            <a:graphicFrameLocks noGrp="1"/>
          </p:cNvGraphicFramePr>
          <p:nvPr>
            <p:extLst/>
          </p:nvPr>
        </p:nvGraphicFramePr>
        <p:xfrm>
          <a:off x="381000" y="1352550"/>
          <a:ext cx="4596154" cy="2757052"/>
        </p:xfrm>
        <a:graphic>
          <a:graphicData uri="http://schemas.openxmlformats.org/drawingml/2006/table">
            <a:tbl>
              <a:tblPr firstRow="1" bandRow="1">
                <a:tableStyleId>{21E4AEA4-8DFA-4A89-87EB-49C32662AFE0}</a:tableStyleId>
              </a:tblPr>
              <a:tblGrid>
                <a:gridCol w="2298077">
                  <a:extLst>
                    <a:ext uri="{9D8B030D-6E8A-4147-A177-3AD203B41FA5}">
                      <a16:colId xmlns:a16="http://schemas.microsoft.com/office/drawing/2014/main" xmlns="" val="4025166143"/>
                    </a:ext>
                  </a:extLst>
                </a:gridCol>
                <a:gridCol w="2298077">
                  <a:extLst>
                    <a:ext uri="{9D8B030D-6E8A-4147-A177-3AD203B41FA5}">
                      <a16:colId xmlns:a16="http://schemas.microsoft.com/office/drawing/2014/main" xmlns="" val="3412140670"/>
                    </a:ext>
                  </a:extLst>
                </a:gridCol>
              </a:tblGrid>
              <a:tr h="648718">
                <a:tc>
                  <a:txBody>
                    <a:bodyPr/>
                    <a:lstStyle/>
                    <a:p>
                      <a:pPr algn="ctr"/>
                      <a:r>
                        <a:rPr lang="en-US" sz="2400" dirty="0"/>
                        <a:t>Model Family</a:t>
                      </a:r>
                    </a:p>
                  </a:txBody>
                  <a:tcPr anchor="ctr"/>
                </a:tc>
                <a:tc>
                  <a:txBody>
                    <a:bodyPr/>
                    <a:lstStyle/>
                    <a:p>
                      <a:pPr algn="ctr"/>
                      <a:r>
                        <a:rPr lang="en-US" sz="2400" dirty="0"/>
                        <a:t>MCV</a:t>
                      </a:r>
                    </a:p>
                  </a:txBody>
                  <a:tcPr anchor="ctr"/>
                </a:tc>
                <a:extLst>
                  <a:ext uri="{0D108BD9-81ED-4DB2-BD59-A6C34878D82A}">
                    <a16:rowId xmlns:a16="http://schemas.microsoft.com/office/drawing/2014/main" xmlns="" val="1433607171"/>
                  </a:ext>
                </a:extLst>
              </a:tr>
              <a:tr h="702778">
                <a:tc>
                  <a:txBody>
                    <a:bodyPr/>
                    <a:lstStyle/>
                    <a:p>
                      <a:pPr algn="ctr"/>
                      <a:endParaRPr lang="en-US" sz="2000" b="0" dirty="0"/>
                    </a:p>
                  </a:txBody>
                  <a:tcPr anchor="ctr"/>
                </a:tc>
                <a:tc>
                  <a:txBody>
                    <a:bodyPr/>
                    <a:lstStyle/>
                    <a:p>
                      <a:pPr algn="ctr"/>
                      <a:r>
                        <a:rPr lang="en-US" sz="2000" dirty="0"/>
                        <a:t>Up to 84K</a:t>
                      </a:r>
                      <a:endParaRPr lang="en-US" sz="2000" b="1" dirty="0"/>
                    </a:p>
                  </a:txBody>
                  <a:tcPr anchor="ctr"/>
                </a:tc>
                <a:extLst>
                  <a:ext uri="{0D108BD9-81ED-4DB2-BD59-A6C34878D82A}">
                    <a16:rowId xmlns:a16="http://schemas.microsoft.com/office/drawing/2014/main" xmlns="" val="1430393615"/>
                  </a:ext>
                </a:extLst>
              </a:tr>
              <a:tr h="702778">
                <a:tc>
                  <a:txBody>
                    <a:bodyPr/>
                    <a:lstStyle/>
                    <a:p>
                      <a:pPr algn="ctr"/>
                      <a:endParaRPr lang="en-US" sz="20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Up to 150K</a:t>
                      </a:r>
                      <a:endParaRPr lang="en-US" sz="2000" b="1" dirty="0"/>
                    </a:p>
                  </a:txBody>
                  <a:tcPr anchor="ctr"/>
                </a:tc>
                <a:extLst>
                  <a:ext uri="{0D108BD9-81ED-4DB2-BD59-A6C34878D82A}">
                    <a16:rowId xmlns:a16="http://schemas.microsoft.com/office/drawing/2014/main" xmlns="" val="212046768"/>
                  </a:ext>
                </a:extLst>
              </a:tr>
              <a:tr h="702778">
                <a:tc>
                  <a:txBody>
                    <a:bodyPr/>
                    <a:lstStyle/>
                    <a:p>
                      <a:pPr algn="ctr"/>
                      <a:endParaRPr lang="en-US" sz="2000" b="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Up to 210K</a:t>
                      </a:r>
                      <a:endParaRPr lang="en-US" sz="2000" b="1" dirty="0"/>
                    </a:p>
                  </a:txBody>
                  <a:tcPr anchor="ctr"/>
                </a:tc>
                <a:extLst>
                  <a:ext uri="{0D108BD9-81ED-4DB2-BD59-A6C34878D82A}">
                    <a16:rowId xmlns:a16="http://schemas.microsoft.com/office/drawing/2014/main" xmlns="" val="2267147114"/>
                  </a:ext>
                </a:extLst>
              </a:tr>
            </a:tbl>
          </a:graphicData>
        </a:graphic>
      </p:graphicFrame>
      <p:pic>
        <p:nvPicPr>
          <p:cNvPr id="6" name="Picture 5">
            <a:extLst>
              <a:ext uri="{FF2B5EF4-FFF2-40B4-BE49-F238E27FC236}">
                <a16:creationId xmlns:a16="http://schemas.microsoft.com/office/drawing/2014/main" xmlns="" id="{A3E1E5EA-297E-4996-B43D-6BB858485B3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590069" y="2291526"/>
            <a:ext cx="1935859" cy="182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a:extLst>
              <a:ext uri="{FF2B5EF4-FFF2-40B4-BE49-F238E27FC236}">
                <a16:creationId xmlns:a16="http://schemas.microsoft.com/office/drawing/2014/main" xmlns="" id="{E732B9D7-6480-46FC-8922-87EED7CB61CF}"/>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64020" y="3671480"/>
            <a:ext cx="1919498" cy="182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xmlns="" id="{A851A5B2-8933-41BB-945D-635CC9B1946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590069" y="2989870"/>
            <a:ext cx="1840800" cy="182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xmlns="" id="{BD957B49-0A72-4A0C-A96A-931E5AC4E16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181600" y="822322"/>
            <a:ext cx="3911791" cy="3883028"/>
          </a:xfrm>
          <a:prstGeom prst="rect">
            <a:avLst/>
          </a:prstGeom>
        </p:spPr>
      </p:pic>
    </p:spTree>
    <p:extLst>
      <p:ext uri="{BB962C8B-B14F-4D97-AF65-F5344CB8AC3E}">
        <p14:creationId xmlns:p14="http://schemas.microsoft.com/office/powerpoint/2010/main" val="356650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0"/>
          </p:nvPr>
        </p:nvSpPr>
        <p:spPr>
          <a:xfrm>
            <a:off x="381000" y="1143000"/>
            <a:ext cx="8458200" cy="3028950"/>
          </a:xfrm>
        </p:spPr>
        <p:txBody>
          <a:bodyPr/>
          <a:lstStyle/>
          <a:p>
            <a:r>
              <a:rPr lang="en-US" sz="2400" dirty="0"/>
              <a:t>Introduction to New Product Line</a:t>
            </a:r>
          </a:p>
          <a:p>
            <a:r>
              <a:rPr lang="en-US" sz="2400" dirty="0"/>
              <a:t>Positioning &amp; Target Markets</a:t>
            </a:r>
          </a:p>
          <a:p>
            <a:r>
              <a:rPr lang="en-US" sz="2400" dirty="0"/>
              <a:t>Specification &amp; Feature Highlights</a:t>
            </a:r>
          </a:p>
          <a:p>
            <a:r>
              <a:rPr lang="en-US" sz="2400" dirty="0"/>
              <a:t>Cloud-Based Applications</a:t>
            </a:r>
          </a:p>
          <a:p>
            <a:r>
              <a:rPr lang="en-US" sz="2400" dirty="0"/>
              <a:t>Security &amp; Environmental Highlights</a:t>
            </a:r>
          </a:p>
          <a:p>
            <a:r>
              <a:rPr lang="en-US" sz="2400" dirty="0"/>
              <a:t>Summary</a:t>
            </a:r>
          </a:p>
          <a:p>
            <a:endParaRPr lang="en-US" sz="2400" dirty="0"/>
          </a:p>
          <a:p>
            <a:endParaRPr lang="en-US" sz="2400" dirty="0"/>
          </a:p>
        </p:txBody>
      </p:sp>
      <p:sp>
        <p:nvSpPr>
          <p:cNvPr id="5" name="Text Placeholder 2"/>
          <p:cNvSpPr>
            <a:spLocks noGrp="1"/>
          </p:cNvSpPr>
          <p:nvPr>
            <p:ph type="body" sz="quarter" idx="12"/>
          </p:nvPr>
        </p:nvSpPr>
        <p:spPr>
          <a:xfrm>
            <a:off x="381000" y="209550"/>
            <a:ext cx="8458200" cy="685800"/>
          </a:xfrm>
        </p:spPr>
        <p:txBody>
          <a:bodyPr/>
          <a:lstStyle/>
          <a:p>
            <a:r>
              <a:rPr lang="en-US" dirty="0"/>
              <a:t>Agenda</a:t>
            </a:r>
          </a:p>
        </p:txBody>
      </p:sp>
      <p:pic>
        <p:nvPicPr>
          <p:cNvPr id="3" name="Picture 2">
            <a:extLst>
              <a:ext uri="{FF2B5EF4-FFF2-40B4-BE49-F238E27FC236}">
                <a16:creationId xmlns:a16="http://schemas.microsoft.com/office/drawing/2014/main" xmlns="" id="{028ACE23-38B1-4380-A6B2-A5F23912BA3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14004" y="786694"/>
            <a:ext cx="3425196" cy="3918656"/>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p:txBody>
          <a:bodyPr/>
          <a:lstStyle/>
          <a:p>
            <a:pPr algn="l"/>
            <a:r>
              <a:rPr lang="en-US" dirty="0"/>
              <a:t>Send Documents to the Cloud</a:t>
            </a:r>
          </a:p>
          <a:p>
            <a:pPr algn="l"/>
            <a:r>
              <a:rPr lang="en-US" dirty="0"/>
              <a:t>Use MFP as Onramp</a:t>
            </a:r>
          </a:p>
          <a:p>
            <a:pPr algn="l"/>
            <a:r>
              <a:rPr lang="en-US" dirty="0"/>
              <a:t>Connectors for Most Popular</a:t>
            </a:r>
          </a:p>
        </p:txBody>
      </p:sp>
      <p:sp>
        <p:nvSpPr>
          <p:cNvPr id="2" name="Text Placeholder 1">
            <a:extLst>
              <a:ext uri="{FF2B5EF4-FFF2-40B4-BE49-F238E27FC236}">
                <a16:creationId xmlns:a16="http://schemas.microsoft.com/office/drawing/2014/main" xmlns="" id="{D7395A6F-40D5-4BD7-AD9D-47E7A5D15BCA}"/>
              </a:ext>
            </a:extLst>
          </p:cNvPr>
          <p:cNvSpPr>
            <a:spLocks noGrp="1"/>
          </p:cNvSpPr>
          <p:nvPr>
            <p:ph type="body" sz="quarter" idx="12"/>
          </p:nvPr>
        </p:nvSpPr>
        <p:spPr/>
        <p:txBody>
          <a:bodyPr/>
          <a:lstStyle/>
          <a:p>
            <a:r>
              <a:rPr lang="en-US" dirty="0"/>
              <a:t>Cloud-Based Apps</a:t>
            </a:r>
          </a:p>
        </p:txBody>
      </p:sp>
      <p:pic>
        <p:nvPicPr>
          <p:cNvPr id="7" name="Picture 6">
            <a:extLst>
              <a:ext uri="{FF2B5EF4-FFF2-40B4-BE49-F238E27FC236}">
                <a16:creationId xmlns:a16="http://schemas.microsoft.com/office/drawing/2014/main" xmlns="" id="{E6C8815A-9CB1-4ED7-933D-4FF9C7AE53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31165" y="1734921"/>
            <a:ext cx="1481023" cy="685800"/>
          </a:xfrm>
          <a:prstGeom prst="rect">
            <a:avLst/>
          </a:prstGeom>
        </p:spPr>
      </p:pic>
      <p:pic>
        <p:nvPicPr>
          <p:cNvPr id="9" name="Picture 8">
            <a:extLst>
              <a:ext uri="{FF2B5EF4-FFF2-40B4-BE49-F238E27FC236}">
                <a16:creationId xmlns:a16="http://schemas.microsoft.com/office/drawing/2014/main" xmlns="" id="{86210647-6221-4F92-8216-42C042997E0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53047" y="1047750"/>
            <a:ext cx="1514105" cy="685800"/>
          </a:xfrm>
          <a:prstGeom prst="rect">
            <a:avLst/>
          </a:prstGeom>
        </p:spPr>
      </p:pic>
      <p:pic>
        <p:nvPicPr>
          <p:cNvPr id="13" name="Picture 12">
            <a:extLst>
              <a:ext uri="{FF2B5EF4-FFF2-40B4-BE49-F238E27FC236}">
                <a16:creationId xmlns:a16="http://schemas.microsoft.com/office/drawing/2014/main" xmlns="" id="{E4B309EF-43AA-4BC5-A914-3107008E2A7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10675" y="3190824"/>
            <a:ext cx="1857643" cy="685800"/>
          </a:xfrm>
          <a:prstGeom prst="rect">
            <a:avLst/>
          </a:prstGeom>
        </p:spPr>
      </p:pic>
      <p:pic>
        <p:nvPicPr>
          <p:cNvPr id="15" name="Picture 14">
            <a:extLst>
              <a:ext uri="{FF2B5EF4-FFF2-40B4-BE49-F238E27FC236}">
                <a16:creationId xmlns:a16="http://schemas.microsoft.com/office/drawing/2014/main" xmlns="" id="{7F7A59A9-D243-4C45-AF41-357254BA2A5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91845" y="2460911"/>
            <a:ext cx="1638795" cy="685800"/>
          </a:xfrm>
          <a:prstGeom prst="rect">
            <a:avLst/>
          </a:prstGeom>
        </p:spPr>
      </p:pic>
      <p:pic>
        <p:nvPicPr>
          <p:cNvPr id="20" name="Picture 19" descr="OneDrive_rgb_Blue2728.png">
            <a:extLst>
              <a:ext uri="{FF2B5EF4-FFF2-40B4-BE49-F238E27FC236}">
                <a16:creationId xmlns:a16="http://schemas.microsoft.com/office/drawing/2014/main" xmlns="" id="{F97D33A5-D43D-4168-8CDA-DA3FD0380E6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10776" y="2590572"/>
            <a:ext cx="2209424" cy="696364"/>
          </a:xfrm>
          <a:prstGeom prst="rect">
            <a:avLst/>
          </a:prstGeom>
        </p:spPr>
      </p:pic>
      <p:pic>
        <p:nvPicPr>
          <p:cNvPr id="12" name="Picture 11">
            <a:extLst>
              <a:ext uri="{FF2B5EF4-FFF2-40B4-BE49-F238E27FC236}">
                <a16:creationId xmlns:a16="http://schemas.microsoft.com/office/drawing/2014/main" xmlns="" id="{F5FDC6AA-48D4-4846-992A-C22550C46BD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102392" y="1211318"/>
            <a:ext cx="1457864" cy="397268"/>
          </a:xfrm>
          <a:prstGeom prst="rect">
            <a:avLst/>
          </a:prstGeom>
        </p:spPr>
      </p:pic>
      <p:pic>
        <p:nvPicPr>
          <p:cNvPr id="17" name="Picture 16">
            <a:extLst>
              <a:ext uri="{FF2B5EF4-FFF2-40B4-BE49-F238E27FC236}">
                <a16:creationId xmlns:a16="http://schemas.microsoft.com/office/drawing/2014/main" xmlns="" id="{8D70F2F6-469B-4E6D-AFA7-8A78BAA11DC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90615" y="1790416"/>
            <a:ext cx="1120646" cy="618325"/>
          </a:xfrm>
          <a:prstGeom prst="rect">
            <a:avLst/>
          </a:prstGeom>
        </p:spPr>
      </p:pic>
      <p:pic>
        <p:nvPicPr>
          <p:cNvPr id="24" name="Picture 23">
            <a:extLst>
              <a:ext uri="{FF2B5EF4-FFF2-40B4-BE49-F238E27FC236}">
                <a16:creationId xmlns:a16="http://schemas.microsoft.com/office/drawing/2014/main" xmlns="" id="{D3C06F13-E4B5-4AEF-9D47-6328E892339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051935" y="3109287"/>
            <a:ext cx="1044524" cy="989100"/>
          </a:xfrm>
          <a:prstGeom prst="rect">
            <a:avLst/>
          </a:prstGeom>
        </p:spPr>
      </p:pic>
    </p:spTree>
    <p:extLst>
      <p:ext uri="{BB962C8B-B14F-4D97-AF65-F5344CB8AC3E}">
        <p14:creationId xmlns:p14="http://schemas.microsoft.com/office/powerpoint/2010/main" val="2159162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xmlns="" id="{07D9F61A-545B-4919-90D2-E1D18378019C}"/>
              </a:ext>
            </a:extLst>
          </p:cNvPr>
          <p:cNvSpPr txBox="1">
            <a:spLocks/>
          </p:cNvSpPr>
          <p:nvPr/>
        </p:nvSpPr>
        <p:spPr>
          <a:xfrm>
            <a:off x="5155621" y="1138362"/>
            <a:ext cx="3869606" cy="158948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rgbClr val="941B20"/>
                </a:solidFill>
                <a:latin typeface="Gill Sans" charset="0"/>
                <a:ea typeface="Gill Sans" charset="0"/>
                <a:cs typeface="Gill Sans" charset="0"/>
              </a:defRPr>
            </a:lvl1pPr>
            <a:lvl2pPr marL="685800" indent="-228600" algn="l" defTabSz="914400" rtl="0" eaLnBrk="1" latinLnBrk="0" hangingPunct="1">
              <a:lnSpc>
                <a:spcPct val="90000"/>
              </a:lnSpc>
              <a:spcBef>
                <a:spcPts val="500"/>
              </a:spcBef>
              <a:buFont typeface="Arial"/>
              <a:buChar char="•"/>
              <a:defRPr sz="2400" kern="1200">
                <a:solidFill>
                  <a:srgbClr val="941B20"/>
                </a:solidFill>
                <a:latin typeface="Gill Sans" charset="0"/>
                <a:ea typeface="Gill Sans" charset="0"/>
                <a:cs typeface="Gill Sans" charset="0"/>
              </a:defRPr>
            </a:lvl2pPr>
            <a:lvl3pPr marL="1143000" indent="-228600" algn="l" defTabSz="914400" rtl="0" eaLnBrk="1" latinLnBrk="0" hangingPunct="1">
              <a:lnSpc>
                <a:spcPct val="90000"/>
              </a:lnSpc>
              <a:spcBef>
                <a:spcPts val="500"/>
              </a:spcBef>
              <a:buFont typeface="Arial"/>
              <a:buChar char="•"/>
              <a:defRPr sz="2000" kern="1200">
                <a:solidFill>
                  <a:srgbClr val="941B20"/>
                </a:solidFill>
                <a:latin typeface="Gill Sans" charset="0"/>
                <a:ea typeface="Gill Sans" charset="0"/>
                <a:cs typeface="Gill Sans" charset="0"/>
              </a:defRPr>
            </a:lvl3pPr>
            <a:lvl4pPr marL="1600200" indent="-228600" algn="l" defTabSz="914400" rtl="0" eaLnBrk="1" latinLnBrk="0" hangingPunct="1">
              <a:lnSpc>
                <a:spcPct val="90000"/>
              </a:lnSpc>
              <a:spcBef>
                <a:spcPts val="500"/>
              </a:spcBef>
              <a:buFont typeface="Arial"/>
              <a:buChar char="•"/>
              <a:defRPr sz="1800" kern="1200">
                <a:solidFill>
                  <a:srgbClr val="941B20"/>
                </a:solidFill>
                <a:latin typeface="Gill Sans" charset="0"/>
                <a:ea typeface="Gill Sans" charset="0"/>
                <a:cs typeface="Gill Sans" charset="0"/>
              </a:defRPr>
            </a:lvl4pPr>
            <a:lvl5pPr marL="2057400" indent="-228600" algn="l" defTabSz="914400" rtl="0" eaLnBrk="1" latinLnBrk="0" hangingPunct="1">
              <a:lnSpc>
                <a:spcPct val="90000"/>
              </a:lnSpc>
              <a:spcBef>
                <a:spcPts val="500"/>
              </a:spcBef>
              <a:buFont typeface="Arial"/>
              <a:buChar char="•"/>
              <a:defRPr sz="1800" kern="1200">
                <a:solidFill>
                  <a:srgbClr val="941B20"/>
                </a:solidFill>
                <a:latin typeface="Gill Sans" charset="0"/>
                <a:ea typeface="Gill Sans" charset="0"/>
                <a:cs typeface="Gill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100" dirty="0"/>
          </a:p>
        </p:txBody>
      </p:sp>
      <p:sp>
        <p:nvSpPr>
          <p:cNvPr id="9" name="Title 3">
            <a:extLst>
              <a:ext uri="{FF2B5EF4-FFF2-40B4-BE49-F238E27FC236}">
                <a16:creationId xmlns:a16="http://schemas.microsoft.com/office/drawing/2014/main" xmlns="" id="{AA531C65-2A3D-43DF-96B1-50F4CF74CB63}"/>
              </a:ext>
            </a:extLst>
          </p:cNvPr>
          <p:cNvSpPr txBox="1">
            <a:spLocks/>
          </p:cNvSpPr>
          <p:nvPr/>
        </p:nvSpPr>
        <p:spPr>
          <a:xfrm>
            <a:off x="628650" y="273844"/>
            <a:ext cx="8133213" cy="994172"/>
          </a:xfrm>
          <a:prstGeom prst="rect">
            <a:avLst/>
          </a:prstGeom>
        </p:spPr>
        <p:txBody>
          <a:bodyPr anchor="ctr"/>
          <a:lstStyle>
            <a:lvl1pPr algn="l" defTabSz="914400" rtl="0" eaLnBrk="1" latinLnBrk="0" hangingPunct="1">
              <a:lnSpc>
                <a:spcPct val="90000"/>
              </a:lnSpc>
              <a:spcBef>
                <a:spcPct val="0"/>
              </a:spcBef>
              <a:buNone/>
              <a:defRPr sz="4400" b="1" i="0" kern="1200">
                <a:solidFill>
                  <a:srgbClr val="0F3E50"/>
                </a:solidFill>
                <a:latin typeface="Gill Sans SemiBold" charset="0"/>
                <a:ea typeface="Gill Sans SemiBold" charset="0"/>
                <a:cs typeface="Gill Sans SemiBold" charset="0"/>
              </a:defRPr>
            </a:lvl1pPr>
          </a:lstStyle>
          <a:p>
            <a:pPr algn="r"/>
            <a:endParaRPr lang="en-US" sz="3300" dirty="0"/>
          </a:p>
        </p:txBody>
      </p:sp>
      <p:pic>
        <p:nvPicPr>
          <p:cNvPr id="6" name="Picture 5">
            <a:extLst>
              <a:ext uri="{FF2B5EF4-FFF2-40B4-BE49-F238E27FC236}">
                <a16:creationId xmlns:a16="http://schemas.microsoft.com/office/drawing/2014/main" xmlns="" id="{10D53543-BEC0-4410-A25A-ED4CEAA4E724}"/>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08327" y="3179339"/>
            <a:ext cx="2396973" cy="770121"/>
          </a:xfrm>
          <a:prstGeom prst="rect">
            <a:avLst/>
          </a:prstGeom>
        </p:spPr>
      </p:pic>
      <p:pic>
        <p:nvPicPr>
          <p:cNvPr id="3" name="Picture 2">
            <a:extLst>
              <a:ext uri="{FF2B5EF4-FFF2-40B4-BE49-F238E27FC236}">
                <a16:creationId xmlns:a16="http://schemas.microsoft.com/office/drawing/2014/main" xmlns="" id="{D44D53F8-3318-4B3E-A0E3-A140920B43E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71096" y="2958058"/>
            <a:ext cx="1414646" cy="642485"/>
          </a:xfrm>
          <a:prstGeom prst="rect">
            <a:avLst/>
          </a:prstGeom>
        </p:spPr>
      </p:pic>
      <p:pic>
        <p:nvPicPr>
          <p:cNvPr id="11" name="Picture 10">
            <a:extLst>
              <a:ext uri="{FF2B5EF4-FFF2-40B4-BE49-F238E27FC236}">
                <a16:creationId xmlns:a16="http://schemas.microsoft.com/office/drawing/2014/main" xmlns="" id="{1C82E203-DEE4-491E-BB5D-FC6A4C4D985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24876" y="2247703"/>
            <a:ext cx="1450166" cy="525885"/>
          </a:xfrm>
          <a:prstGeom prst="rect">
            <a:avLst/>
          </a:prstGeom>
        </p:spPr>
      </p:pic>
      <p:pic>
        <p:nvPicPr>
          <p:cNvPr id="13" name="Picture 12">
            <a:extLst>
              <a:ext uri="{FF2B5EF4-FFF2-40B4-BE49-F238E27FC236}">
                <a16:creationId xmlns:a16="http://schemas.microsoft.com/office/drawing/2014/main" xmlns="" id="{089ABAC9-8DB9-4625-AC3E-24073BC9D8D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67810" y="3751487"/>
            <a:ext cx="1893935" cy="395945"/>
          </a:xfrm>
          <a:prstGeom prst="rect">
            <a:avLst/>
          </a:prstGeom>
        </p:spPr>
      </p:pic>
      <p:sp>
        <p:nvSpPr>
          <p:cNvPr id="2" name="Text Placeholder 1">
            <a:extLst>
              <a:ext uri="{FF2B5EF4-FFF2-40B4-BE49-F238E27FC236}">
                <a16:creationId xmlns:a16="http://schemas.microsoft.com/office/drawing/2014/main" xmlns="" id="{72F11F9B-5499-44B6-B602-BC3D80CCE4E5}"/>
              </a:ext>
            </a:extLst>
          </p:cNvPr>
          <p:cNvSpPr>
            <a:spLocks noGrp="1"/>
          </p:cNvSpPr>
          <p:nvPr>
            <p:ph type="body" sz="quarter" idx="10"/>
          </p:nvPr>
        </p:nvSpPr>
        <p:spPr>
          <a:xfrm>
            <a:off x="381000" y="1143000"/>
            <a:ext cx="3424844" cy="3028950"/>
          </a:xfrm>
        </p:spPr>
        <p:txBody>
          <a:bodyPr/>
          <a:lstStyle/>
          <a:p>
            <a:r>
              <a:rPr lang="en-US" dirty="0"/>
              <a:t>Office 365 Integration</a:t>
            </a:r>
          </a:p>
          <a:p>
            <a:r>
              <a:rPr lang="en-US" dirty="0"/>
              <a:t>File Sharing &amp; Storage</a:t>
            </a:r>
          </a:p>
          <a:p>
            <a:r>
              <a:rPr lang="en-US" dirty="0"/>
              <a:t>Collaboration</a:t>
            </a:r>
          </a:p>
          <a:p>
            <a:endParaRPr lang="en-US" dirty="0"/>
          </a:p>
        </p:txBody>
      </p:sp>
      <p:sp>
        <p:nvSpPr>
          <p:cNvPr id="4" name="Text Placeholder 3">
            <a:extLst>
              <a:ext uri="{FF2B5EF4-FFF2-40B4-BE49-F238E27FC236}">
                <a16:creationId xmlns:a16="http://schemas.microsoft.com/office/drawing/2014/main" xmlns="" id="{04AACFF5-C02C-4A79-98EC-E1004456C0BF}"/>
              </a:ext>
            </a:extLst>
          </p:cNvPr>
          <p:cNvSpPr>
            <a:spLocks noGrp="1"/>
          </p:cNvSpPr>
          <p:nvPr>
            <p:ph type="body" sz="quarter" idx="12"/>
          </p:nvPr>
        </p:nvSpPr>
        <p:spPr/>
        <p:txBody>
          <a:bodyPr/>
          <a:lstStyle/>
          <a:p>
            <a:r>
              <a:rPr lang="en-US" dirty="0"/>
              <a:t>Cloud-Based Office 365 Support</a:t>
            </a:r>
          </a:p>
          <a:p>
            <a:endParaRPr lang="en-US" dirty="0"/>
          </a:p>
        </p:txBody>
      </p:sp>
      <p:pic>
        <p:nvPicPr>
          <p:cNvPr id="8" name="Picture 7">
            <a:extLst>
              <a:ext uri="{FF2B5EF4-FFF2-40B4-BE49-F238E27FC236}">
                <a16:creationId xmlns:a16="http://schemas.microsoft.com/office/drawing/2014/main" xmlns="" id="{196740C0-7593-4B4C-A750-535FA501A6CD}"/>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948449" y="1213834"/>
            <a:ext cx="3720234" cy="3028950"/>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051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p:txBody>
          <a:bodyPr/>
          <a:lstStyle/>
          <a:p>
            <a:r>
              <a:rPr lang="en-US" dirty="0"/>
              <a:t>Make Documents Searchable</a:t>
            </a:r>
          </a:p>
          <a:p>
            <a:pPr lvl="1"/>
            <a:r>
              <a:rPr lang="en-US" dirty="0"/>
              <a:t>Acrobat</a:t>
            </a:r>
          </a:p>
          <a:p>
            <a:r>
              <a:rPr lang="en-US" dirty="0"/>
              <a:t>Convert to Popular Office Formats</a:t>
            </a:r>
          </a:p>
          <a:p>
            <a:pPr lvl="1"/>
            <a:r>
              <a:rPr lang="en-US" dirty="0"/>
              <a:t>Word</a:t>
            </a:r>
          </a:p>
          <a:p>
            <a:pPr lvl="1"/>
            <a:r>
              <a:rPr lang="en-US" dirty="0"/>
              <a:t>Excel</a:t>
            </a:r>
          </a:p>
          <a:p>
            <a:pPr lvl="1"/>
            <a:r>
              <a:rPr lang="en-US" dirty="0"/>
              <a:t>PowerPoint</a:t>
            </a:r>
          </a:p>
          <a:p>
            <a:pPr lvl="1"/>
            <a:endParaRPr lang="en-US" dirty="0"/>
          </a:p>
        </p:txBody>
      </p:sp>
      <p:sp>
        <p:nvSpPr>
          <p:cNvPr id="2" name="Text Placeholder 1">
            <a:extLst>
              <a:ext uri="{FF2B5EF4-FFF2-40B4-BE49-F238E27FC236}">
                <a16:creationId xmlns:a16="http://schemas.microsoft.com/office/drawing/2014/main" xmlns="" id="{29785D43-C79B-45A9-9D2C-C03CA7FC6867}"/>
              </a:ext>
            </a:extLst>
          </p:cNvPr>
          <p:cNvSpPr>
            <a:spLocks noGrp="1"/>
          </p:cNvSpPr>
          <p:nvPr>
            <p:ph type="body" sz="quarter" idx="12"/>
          </p:nvPr>
        </p:nvSpPr>
        <p:spPr/>
        <p:txBody>
          <a:bodyPr/>
          <a:lstStyle/>
          <a:p>
            <a:r>
              <a:rPr lang="en-US" dirty="0"/>
              <a:t>Embedded OCR</a:t>
            </a:r>
          </a:p>
        </p:txBody>
      </p:sp>
      <p:grpSp>
        <p:nvGrpSpPr>
          <p:cNvPr id="14" name="Group 13">
            <a:extLst>
              <a:ext uri="{FF2B5EF4-FFF2-40B4-BE49-F238E27FC236}">
                <a16:creationId xmlns:a16="http://schemas.microsoft.com/office/drawing/2014/main" xmlns="" id="{C6235E68-F516-4B4D-A576-FE5E20C32475}"/>
              </a:ext>
            </a:extLst>
          </p:cNvPr>
          <p:cNvGrpSpPr/>
          <p:nvPr/>
        </p:nvGrpSpPr>
        <p:grpSpPr>
          <a:xfrm>
            <a:off x="5395023" y="2131015"/>
            <a:ext cx="3596577" cy="2143241"/>
            <a:chOff x="5278576" y="423992"/>
            <a:chExt cx="5089913" cy="3062844"/>
          </a:xfrm>
        </p:grpSpPr>
        <p:pic>
          <p:nvPicPr>
            <p:cNvPr id="3" name="Picture 2">
              <a:extLst>
                <a:ext uri="{FF2B5EF4-FFF2-40B4-BE49-F238E27FC236}">
                  <a16:creationId xmlns:a16="http://schemas.microsoft.com/office/drawing/2014/main" xmlns="" id="{3B053AF7-D735-4742-9716-3C0EB0D6581D}"/>
                </a:ext>
              </a:extLst>
            </p:cNvPr>
            <p:cNvPicPr>
              <a:picLocks noChangeAspect="1"/>
            </p:cNvPicPr>
            <p:nvPr/>
          </p:nvPicPr>
          <p:blipFill>
            <a:blip r:embed="rId3"/>
            <a:stretch>
              <a:fillRect/>
            </a:stretch>
          </p:blipFill>
          <p:spPr>
            <a:xfrm>
              <a:off x="5278576" y="423992"/>
              <a:ext cx="5089913" cy="3062844"/>
            </a:xfrm>
            <a:prstGeom prst="rect">
              <a:avLst/>
            </a:prstGeom>
            <a:ln w="38100">
              <a:solidFill>
                <a:schemeClr val="accent1">
                  <a:lumMod val="50000"/>
                </a:schemeClr>
              </a:solid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xmlns="" id="{10569B5D-2B34-44FC-BBDF-D7CEEB832F5C}"/>
                </a:ext>
              </a:extLst>
            </p:cNvPr>
            <p:cNvSpPr/>
            <p:nvPr/>
          </p:nvSpPr>
          <p:spPr>
            <a:xfrm>
              <a:off x="9116286" y="1904475"/>
              <a:ext cx="1099803" cy="96341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6" name="Picture 15">
            <a:extLst>
              <a:ext uri="{FF2B5EF4-FFF2-40B4-BE49-F238E27FC236}">
                <a16:creationId xmlns:a16="http://schemas.microsoft.com/office/drawing/2014/main" xmlns="" id="{9F8CB6D7-E981-4780-971A-E052716128C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11552" y="1787702"/>
            <a:ext cx="343313" cy="343313"/>
          </a:xfrm>
          <a:prstGeom prst="rect">
            <a:avLst/>
          </a:prstGeom>
        </p:spPr>
      </p:pic>
      <p:pic>
        <p:nvPicPr>
          <p:cNvPr id="18" name="Picture 17">
            <a:extLst>
              <a:ext uri="{FF2B5EF4-FFF2-40B4-BE49-F238E27FC236}">
                <a16:creationId xmlns:a16="http://schemas.microsoft.com/office/drawing/2014/main" xmlns="" id="{974B22BE-9130-4990-8C3F-8F2C26A4C102}"/>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766018" y="3356568"/>
            <a:ext cx="434382" cy="434382"/>
          </a:xfrm>
          <a:prstGeom prst="rect">
            <a:avLst/>
          </a:prstGeom>
        </p:spPr>
      </p:pic>
      <p:pic>
        <p:nvPicPr>
          <p:cNvPr id="20" name="Picture 19">
            <a:extLst>
              <a:ext uri="{FF2B5EF4-FFF2-40B4-BE49-F238E27FC236}">
                <a16:creationId xmlns:a16="http://schemas.microsoft.com/office/drawing/2014/main" xmlns="" id="{6C9BA60B-0356-4EA4-8393-028217CF699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43404" y="3937320"/>
            <a:ext cx="310830" cy="310830"/>
          </a:xfrm>
          <a:prstGeom prst="rect">
            <a:avLst/>
          </a:prstGeom>
        </p:spPr>
      </p:pic>
      <p:pic>
        <p:nvPicPr>
          <p:cNvPr id="22" name="Picture 21">
            <a:extLst>
              <a:ext uri="{FF2B5EF4-FFF2-40B4-BE49-F238E27FC236}">
                <a16:creationId xmlns:a16="http://schemas.microsoft.com/office/drawing/2014/main" xmlns="" id="{9BA5798E-0724-4C6C-A052-E99BE8D97E3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842218" y="2874320"/>
            <a:ext cx="307030" cy="307030"/>
          </a:xfrm>
          <a:prstGeom prst="rect">
            <a:avLst/>
          </a:prstGeom>
        </p:spPr>
      </p:pic>
    </p:spTree>
    <p:extLst>
      <p:ext uri="{BB962C8B-B14F-4D97-AF65-F5344CB8AC3E}">
        <p14:creationId xmlns:p14="http://schemas.microsoft.com/office/powerpoint/2010/main" val="100218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xmlns="" id="{7ECD4C5E-65F0-4C03-9199-DB2666EA6ED6}"/>
              </a:ext>
            </a:extLst>
          </p:cNvPr>
          <p:cNvSpPr txBox="1">
            <a:spLocks/>
          </p:cNvSpPr>
          <p:nvPr/>
        </p:nvSpPr>
        <p:spPr>
          <a:xfrm>
            <a:off x="628650" y="273844"/>
            <a:ext cx="7886700" cy="994172"/>
          </a:xfrm>
          <a:prstGeom prst="rect">
            <a:avLst/>
          </a:prstGeom>
        </p:spPr>
        <p:txBody>
          <a:bodyPr vert="horz" lIns="68580" tIns="34290" rIns="68580" bIns="34290" rtlCol="0" anchor="ctr">
            <a:normAutofit/>
          </a:bodyPr>
          <a:lstStyle>
            <a:lvl1pPr algn="r" defTabSz="914400" rtl="0" eaLnBrk="1" latinLnBrk="0" hangingPunct="1">
              <a:lnSpc>
                <a:spcPct val="80000"/>
              </a:lnSpc>
              <a:spcBef>
                <a:spcPct val="0"/>
              </a:spcBef>
              <a:buNone/>
              <a:defRPr sz="5500" b="1" i="0" kern="1200">
                <a:solidFill>
                  <a:srgbClr val="0F3E50"/>
                </a:solidFill>
                <a:latin typeface="Gill Sans SemiBold" charset="0"/>
                <a:ea typeface="Gill Sans SemiBold" charset="0"/>
                <a:cs typeface="Gill Sans SemiBold" charset="0"/>
              </a:defRPr>
            </a:lvl1pPr>
          </a:lstStyle>
          <a:p>
            <a:endParaRPr lang="en-US" sz="3300" dirty="0"/>
          </a:p>
        </p:txBody>
      </p:sp>
      <p:pic>
        <p:nvPicPr>
          <p:cNvPr id="24" name="Picture 23">
            <a:extLst>
              <a:ext uri="{FF2B5EF4-FFF2-40B4-BE49-F238E27FC236}">
                <a16:creationId xmlns:a16="http://schemas.microsoft.com/office/drawing/2014/main" xmlns="" id="{B5A64DED-99FB-42CD-A322-191091613057}"/>
              </a:ext>
            </a:extLst>
          </p:cNvPr>
          <p:cNvPicPr>
            <a:picLocks noChangeAspect="1"/>
          </p:cNvPicPr>
          <p:nvPr/>
        </p:nvPicPr>
        <p:blipFill>
          <a:blip r:embed="rId3"/>
          <a:stretch>
            <a:fillRect/>
          </a:stretch>
        </p:blipFill>
        <p:spPr>
          <a:xfrm>
            <a:off x="5248719" y="2190750"/>
            <a:ext cx="3723831" cy="2243667"/>
          </a:xfrm>
          <a:prstGeom prst="rect">
            <a:avLst/>
          </a:prstGeom>
          <a:ln>
            <a:solidFill>
              <a:schemeClr val="tx1"/>
            </a:solidFill>
          </a:ln>
          <a:effectLst>
            <a:outerShdw blurRad="292100" dist="139700" dir="2700000" algn="tl" rotWithShape="0">
              <a:srgbClr val="333333">
                <a:alpha val="65000"/>
              </a:srgbClr>
            </a:outerShdw>
          </a:effectLst>
        </p:spPr>
      </p:pic>
      <p:sp>
        <p:nvSpPr>
          <p:cNvPr id="2" name="Text Placeholder 1">
            <a:extLst>
              <a:ext uri="{FF2B5EF4-FFF2-40B4-BE49-F238E27FC236}">
                <a16:creationId xmlns:a16="http://schemas.microsoft.com/office/drawing/2014/main" xmlns="" id="{EF5525B4-359C-4FB2-967F-20361BB720EB}"/>
              </a:ext>
            </a:extLst>
          </p:cNvPr>
          <p:cNvSpPr>
            <a:spLocks noGrp="1"/>
          </p:cNvSpPr>
          <p:nvPr>
            <p:ph type="body" sz="quarter" idx="10"/>
          </p:nvPr>
        </p:nvSpPr>
        <p:spPr/>
        <p:txBody>
          <a:bodyPr/>
          <a:lstStyle/>
          <a:p>
            <a:r>
              <a:rPr lang="en-US" dirty="0"/>
              <a:t>Use MFP as Offramp</a:t>
            </a:r>
          </a:p>
          <a:p>
            <a:r>
              <a:rPr lang="en-US" dirty="0"/>
              <a:t>10.1” Front Panel Provides Window</a:t>
            </a:r>
          </a:p>
          <a:p>
            <a:r>
              <a:rPr lang="en-US" dirty="0"/>
              <a:t>Printing on the Spot – at MFP</a:t>
            </a:r>
          </a:p>
        </p:txBody>
      </p:sp>
      <p:sp>
        <p:nvSpPr>
          <p:cNvPr id="3" name="Text Placeholder 2">
            <a:extLst>
              <a:ext uri="{FF2B5EF4-FFF2-40B4-BE49-F238E27FC236}">
                <a16:creationId xmlns:a16="http://schemas.microsoft.com/office/drawing/2014/main" xmlns="" id="{0036461C-4CC4-49F4-8807-540A204A69B3}"/>
              </a:ext>
            </a:extLst>
          </p:cNvPr>
          <p:cNvSpPr>
            <a:spLocks noGrp="1"/>
          </p:cNvSpPr>
          <p:nvPr>
            <p:ph type="body" sz="quarter" idx="12"/>
          </p:nvPr>
        </p:nvSpPr>
        <p:spPr/>
        <p:txBody>
          <a:bodyPr/>
          <a:lstStyle/>
          <a:p>
            <a:r>
              <a:rPr lang="en-US" dirty="0"/>
              <a:t>Printing from the Cloud</a:t>
            </a:r>
          </a:p>
          <a:p>
            <a:endParaRPr lang="en-US" dirty="0"/>
          </a:p>
        </p:txBody>
      </p:sp>
    </p:spTree>
    <p:extLst>
      <p:ext uri="{BB962C8B-B14F-4D97-AF65-F5344CB8AC3E}">
        <p14:creationId xmlns:p14="http://schemas.microsoft.com/office/powerpoint/2010/main" val="3443876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B2BD5A85-C989-453A-BE7C-AC8D915ADCE7}"/>
              </a:ext>
            </a:extLst>
          </p:cNvPr>
          <p:cNvSpPr txBox="1">
            <a:spLocks/>
          </p:cNvSpPr>
          <p:nvPr/>
        </p:nvSpPr>
        <p:spPr>
          <a:xfrm>
            <a:off x="628650" y="273844"/>
            <a:ext cx="7886700" cy="994172"/>
          </a:xfrm>
          <a:prstGeom prst="rect">
            <a:avLst/>
          </a:prstGeom>
        </p:spPr>
        <p:txBody>
          <a:bodyPr anchor="ctr"/>
          <a:lstStyle>
            <a:lvl1pPr algn="l" defTabSz="914400" rtl="0" eaLnBrk="1" latinLnBrk="0" hangingPunct="1">
              <a:lnSpc>
                <a:spcPct val="90000"/>
              </a:lnSpc>
              <a:spcBef>
                <a:spcPct val="0"/>
              </a:spcBef>
              <a:buNone/>
              <a:defRPr sz="4400" b="1" i="0" kern="1200">
                <a:solidFill>
                  <a:srgbClr val="0F3E50"/>
                </a:solidFill>
                <a:latin typeface="Gill Sans SemiBold" charset="0"/>
                <a:ea typeface="Gill Sans SemiBold" charset="0"/>
                <a:cs typeface="Gill Sans SemiBold" charset="0"/>
              </a:defRPr>
            </a:lvl1pPr>
          </a:lstStyle>
          <a:p>
            <a:endParaRPr lang="en-US" sz="3300" dirty="0"/>
          </a:p>
        </p:txBody>
      </p:sp>
      <p:pic>
        <p:nvPicPr>
          <p:cNvPr id="10" name="Picture 9">
            <a:extLst>
              <a:ext uri="{FF2B5EF4-FFF2-40B4-BE49-F238E27FC236}">
                <a16:creationId xmlns:a16="http://schemas.microsoft.com/office/drawing/2014/main" xmlns="" id="{7D5C758F-F101-4F10-B409-E11650F8729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7042" y="2967497"/>
            <a:ext cx="2238494" cy="1332114"/>
          </a:xfrm>
          <a:prstGeom prst="rect">
            <a:avLst/>
          </a:prstGeom>
          <a:ln w="28575">
            <a:solidFill>
              <a:srgbClr val="0F3E50"/>
            </a:solid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xmlns="" id="{B966F807-8316-439C-A31A-0E2A7CF6773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31110" y="2985545"/>
            <a:ext cx="2078612" cy="1332114"/>
          </a:xfrm>
          <a:prstGeom prst="rect">
            <a:avLst/>
          </a:prstGeom>
          <a:ln w="38100">
            <a:solidFill>
              <a:srgbClr val="0F3E50"/>
            </a:solid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xmlns="" id="{BE13FEFF-B1C1-44FA-AB25-8ED91718FBC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3264" y="183160"/>
            <a:ext cx="3481123" cy="617220"/>
          </a:xfrm>
          <a:prstGeom prst="rect">
            <a:avLst/>
          </a:prstGeom>
        </p:spPr>
      </p:pic>
      <p:pic>
        <p:nvPicPr>
          <p:cNvPr id="14" name="Picture 13">
            <a:extLst>
              <a:ext uri="{FF2B5EF4-FFF2-40B4-BE49-F238E27FC236}">
                <a16:creationId xmlns:a16="http://schemas.microsoft.com/office/drawing/2014/main" xmlns="" id="{E2E9867C-0D6D-4238-ADC5-9529F63A5FC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705599" y="1172920"/>
            <a:ext cx="1943631" cy="3372118"/>
          </a:xfrm>
          <a:prstGeom prst="rect">
            <a:avLst/>
          </a:prstGeom>
        </p:spPr>
      </p:pic>
      <p:sp>
        <p:nvSpPr>
          <p:cNvPr id="2" name="Text Placeholder 1">
            <a:extLst>
              <a:ext uri="{FF2B5EF4-FFF2-40B4-BE49-F238E27FC236}">
                <a16:creationId xmlns:a16="http://schemas.microsoft.com/office/drawing/2014/main" xmlns="" id="{D327DE7B-D93D-472D-A147-618975316654}"/>
              </a:ext>
            </a:extLst>
          </p:cNvPr>
          <p:cNvSpPr>
            <a:spLocks noGrp="1"/>
          </p:cNvSpPr>
          <p:nvPr>
            <p:ph type="body" sz="quarter" idx="10"/>
          </p:nvPr>
        </p:nvSpPr>
        <p:spPr/>
        <p:txBody>
          <a:bodyPr/>
          <a:lstStyle/>
          <a:p>
            <a:r>
              <a:rPr lang="en-US" dirty="0"/>
              <a:t>Google Cloud Print</a:t>
            </a:r>
          </a:p>
          <a:p>
            <a:r>
              <a:rPr lang="en-US" dirty="0"/>
              <a:t>No Driver (Uses Google Browser)</a:t>
            </a:r>
          </a:p>
          <a:p>
            <a:r>
              <a:rPr lang="en-US" dirty="0"/>
              <a:t>Print from Mobile Device, PC, etc.</a:t>
            </a:r>
          </a:p>
        </p:txBody>
      </p:sp>
      <p:sp>
        <p:nvSpPr>
          <p:cNvPr id="3" name="Text Placeholder 2">
            <a:extLst>
              <a:ext uri="{FF2B5EF4-FFF2-40B4-BE49-F238E27FC236}">
                <a16:creationId xmlns:a16="http://schemas.microsoft.com/office/drawing/2014/main" xmlns="" id="{BED2DC3C-C216-41D1-A3CE-5C428AB4F686}"/>
              </a:ext>
            </a:extLst>
          </p:cNvPr>
          <p:cNvSpPr>
            <a:spLocks noGrp="1"/>
          </p:cNvSpPr>
          <p:nvPr>
            <p:ph type="body" sz="quarter" idx="12"/>
          </p:nvPr>
        </p:nvSpPr>
        <p:spPr/>
        <p:txBody>
          <a:bodyPr/>
          <a:lstStyle/>
          <a:p>
            <a:r>
              <a:rPr lang="en-US" dirty="0"/>
              <a:t>Print from Anywhere</a:t>
            </a:r>
          </a:p>
        </p:txBody>
      </p:sp>
    </p:spTree>
    <p:extLst>
      <p:ext uri="{BB962C8B-B14F-4D97-AF65-F5344CB8AC3E}">
        <p14:creationId xmlns:p14="http://schemas.microsoft.com/office/powerpoint/2010/main" val="1980325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p:txBody>
          <a:bodyPr/>
          <a:lstStyle/>
          <a:p>
            <a:pPr algn="l"/>
            <a:r>
              <a:rPr lang="en-US" dirty="0"/>
              <a:t>Reliable Faxing in VoIP Environment</a:t>
            </a:r>
          </a:p>
          <a:p>
            <a:pPr algn="l"/>
            <a:r>
              <a:rPr lang="en-US" dirty="0"/>
              <a:t>Transparent to End-User</a:t>
            </a:r>
          </a:p>
          <a:p>
            <a:pPr algn="l"/>
            <a:r>
              <a:rPr lang="en-US" dirty="0"/>
              <a:t>Keep Original Fax #s</a:t>
            </a:r>
          </a:p>
          <a:p>
            <a:pPr algn="l"/>
            <a:r>
              <a:rPr lang="en-US" dirty="0"/>
              <a:t>Cloud &amp; On-Premise Versions</a:t>
            </a:r>
          </a:p>
          <a:p>
            <a:pPr algn="l"/>
            <a:r>
              <a:rPr lang="en-US" dirty="0"/>
              <a:t>Scalable</a:t>
            </a:r>
          </a:p>
          <a:p>
            <a:pPr algn="l"/>
            <a:endParaRPr lang="en-US" dirty="0"/>
          </a:p>
        </p:txBody>
      </p:sp>
      <p:sp>
        <p:nvSpPr>
          <p:cNvPr id="2" name="Text Placeholder 1">
            <a:extLst>
              <a:ext uri="{FF2B5EF4-FFF2-40B4-BE49-F238E27FC236}">
                <a16:creationId xmlns:a16="http://schemas.microsoft.com/office/drawing/2014/main" xmlns="" id="{253C4FB8-5467-49F6-AE2F-9B5BA712BD78}"/>
              </a:ext>
            </a:extLst>
          </p:cNvPr>
          <p:cNvSpPr>
            <a:spLocks noGrp="1"/>
          </p:cNvSpPr>
          <p:nvPr>
            <p:ph type="body" sz="quarter" idx="12"/>
          </p:nvPr>
        </p:nvSpPr>
        <p:spPr/>
        <p:txBody>
          <a:bodyPr/>
          <a:lstStyle/>
          <a:p>
            <a:r>
              <a:rPr lang="en-US" dirty="0"/>
              <a:t>Cloud Fax</a:t>
            </a:r>
          </a:p>
        </p:txBody>
      </p:sp>
      <p:pic>
        <p:nvPicPr>
          <p:cNvPr id="7" name="Picture 6">
            <a:extLst>
              <a:ext uri="{FF2B5EF4-FFF2-40B4-BE49-F238E27FC236}">
                <a16:creationId xmlns:a16="http://schemas.microsoft.com/office/drawing/2014/main" xmlns="" id="{47002871-55BB-4D97-8101-4E3C1DBE13D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80528" y="193615"/>
            <a:ext cx="1831344" cy="641469"/>
          </a:xfrm>
          <a:prstGeom prst="rect">
            <a:avLst/>
          </a:prstGeom>
        </p:spPr>
      </p:pic>
      <p:pic>
        <p:nvPicPr>
          <p:cNvPr id="3" name="Picture 2">
            <a:extLst>
              <a:ext uri="{FF2B5EF4-FFF2-40B4-BE49-F238E27FC236}">
                <a16:creationId xmlns:a16="http://schemas.microsoft.com/office/drawing/2014/main" xmlns="" id="{1F3D90FF-2A10-4C2B-A8A6-8CC3EF24916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482091" y="1143000"/>
            <a:ext cx="3381172" cy="3028950"/>
          </a:xfrm>
          <a:prstGeom prst="rect">
            <a:avLst/>
          </a:prstGeom>
        </p:spPr>
      </p:pic>
    </p:spTree>
    <p:extLst>
      <p:ext uri="{BB962C8B-B14F-4D97-AF65-F5344CB8AC3E}">
        <p14:creationId xmlns:p14="http://schemas.microsoft.com/office/powerpoint/2010/main" val="3980118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BAC82D88-E25E-41F4-A147-4327FB9F373C}"/>
              </a:ext>
            </a:extLst>
          </p:cNvPr>
          <p:cNvSpPr>
            <a:spLocks noGrp="1"/>
          </p:cNvSpPr>
          <p:nvPr>
            <p:ph type="body" sz="quarter" idx="10"/>
          </p:nvPr>
        </p:nvSpPr>
        <p:spPr/>
        <p:txBody>
          <a:bodyPr/>
          <a:lstStyle/>
          <a:p>
            <a:r>
              <a:rPr lang="en-US" dirty="0" err="1"/>
              <a:t>AirPrint</a:t>
            </a:r>
            <a:r>
              <a:rPr lang="en-US" dirty="0"/>
              <a:t> &amp; </a:t>
            </a:r>
            <a:r>
              <a:rPr lang="en-US" dirty="0" err="1"/>
              <a:t>Mopria</a:t>
            </a:r>
            <a:r>
              <a:rPr lang="en-US" dirty="0"/>
              <a:t> Support</a:t>
            </a:r>
          </a:p>
          <a:p>
            <a:r>
              <a:rPr lang="en-US" dirty="0"/>
              <a:t>e-BRIDGE Print &amp; Capture</a:t>
            </a:r>
          </a:p>
          <a:p>
            <a:pPr lvl="1"/>
            <a:r>
              <a:rPr lang="en-US" dirty="0"/>
              <a:t>More Document &amp; Device Control</a:t>
            </a:r>
          </a:p>
          <a:p>
            <a:pPr lvl="1"/>
            <a:r>
              <a:rPr lang="en-US" dirty="0"/>
              <a:t>Scan Back to Mobile Device</a:t>
            </a:r>
          </a:p>
          <a:p>
            <a:pPr lvl="1"/>
            <a:r>
              <a:rPr lang="en-US" dirty="0"/>
              <a:t>Enables NFC Features on MFP</a:t>
            </a:r>
          </a:p>
          <a:p>
            <a:r>
              <a:rPr lang="en-US" dirty="0"/>
              <a:t>Scan-to &amp; Print-from Cloud</a:t>
            </a:r>
          </a:p>
        </p:txBody>
      </p:sp>
      <p:sp>
        <p:nvSpPr>
          <p:cNvPr id="9" name="Title 3">
            <a:extLst>
              <a:ext uri="{FF2B5EF4-FFF2-40B4-BE49-F238E27FC236}">
                <a16:creationId xmlns:a16="http://schemas.microsoft.com/office/drawing/2014/main" xmlns="" id="{AA531C65-2A3D-43DF-96B1-50F4CF74CB63}"/>
              </a:ext>
            </a:extLst>
          </p:cNvPr>
          <p:cNvSpPr txBox="1">
            <a:spLocks/>
          </p:cNvSpPr>
          <p:nvPr/>
        </p:nvSpPr>
        <p:spPr>
          <a:xfrm>
            <a:off x="628650" y="273844"/>
            <a:ext cx="4298282" cy="994172"/>
          </a:xfrm>
          <a:prstGeom prst="rect">
            <a:avLst/>
          </a:prstGeom>
        </p:spPr>
        <p:txBody>
          <a:bodyPr anchor="ctr"/>
          <a:lstStyle>
            <a:lvl1pPr algn="l" defTabSz="914400" rtl="0" eaLnBrk="1" latinLnBrk="0" hangingPunct="1">
              <a:lnSpc>
                <a:spcPct val="90000"/>
              </a:lnSpc>
              <a:spcBef>
                <a:spcPct val="0"/>
              </a:spcBef>
              <a:buNone/>
              <a:defRPr sz="4400" b="1" i="0" kern="1200">
                <a:solidFill>
                  <a:srgbClr val="0F3E50"/>
                </a:solidFill>
                <a:latin typeface="Gill Sans SemiBold" charset="0"/>
                <a:ea typeface="Gill Sans SemiBold" charset="0"/>
                <a:cs typeface="Gill Sans SemiBold" charset="0"/>
              </a:defRPr>
            </a:lvl1pPr>
          </a:lstStyle>
          <a:p>
            <a:endParaRPr lang="en-US" sz="3300" dirty="0"/>
          </a:p>
        </p:txBody>
      </p:sp>
      <p:pic>
        <p:nvPicPr>
          <p:cNvPr id="12" name="Picture 11" descr="android_vector.jpg">
            <a:extLst>
              <a:ext uri="{FF2B5EF4-FFF2-40B4-BE49-F238E27FC236}">
                <a16:creationId xmlns:a16="http://schemas.microsoft.com/office/drawing/2014/main" xmlns="" id="{860D33BA-0FFF-43AE-88F5-7730722916DC}"/>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775545" y="1127841"/>
            <a:ext cx="482255" cy="574988"/>
          </a:xfrm>
          <a:prstGeom prst="rect">
            <a:avLst/>
          </a:prstGeom>
        </p:spPr>
      </p:pic>
      <p:pic>
        <p:nvPicPr>
          <p:cNvPr id="13" name="Picture 12" descr="giant-apple-logo-bw.png">
            <a:extLst>
              <a:ext uri="{FF2B5EF4-FFF2-40B4-BE49-F238E27FC236}">
                <a16:creationId xmlns:a16="http://schemas.microsoft.com/office/drawing/2014/main" xmlns="" id="{40905457-ECD3-4227-8FFA-1C381885E5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97665" y="1147346"/>
            <a:ext cx="414166" cy="535979"/>
          </a:xfrm>
          <a:prstGeom prst="rect">
            <a:avLst/>
          </a:prstGeom>
        </p:spPr>
      </p:pic>
      <p:pic>
        <p:nvPicPr>
          <p:cNvPr id="6" name="Picture 5" descr="e-BRIDGE Print &amp; Capture_logo_L.jpg">
            <a:extLst>
              <a:ext uri="{FF2B5EF4-FFF2-40B4-BE49-F238E27FC236}">
                <a16:creationId xmlns:a16="http://schemas.microsoft.com/office/drawing/2014/main" xmlns="" id="{D8FFB9CB-54FB-4ACC-9F31-B0D0FCE65CC7}"/>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019800" y="57150"/>
            <a:ext cx="2560458" cy="815721"/>
          </a:xfrm>
          <a:prstGeom prst="rect">
            <a:avLst/>
          </a:prstGeom>
        </p:spPr>
      </p:pic>
      <p:pic>
        <p:nvPicPr>
          <p:cNvPr id="11" name="Picture 10">
            <a:extLst>
              <a:ext uri="{FF2B5EF4-FFF2-40B4-BE49-F238E27FC236}">
                <a16:creationId xmlns:a16="http://schemas.microsoft.com/office/drawing/2014/main" xmlns="" id="{BEF5ED51-A1AF-4120-8C09-AFD61B87C90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43628" y="1145188"/>
            <a:ext cx="2129445" cy="3274412"/>
          </a:xfrm>
          <a:prstGeom prst="rect">
            <a:avLst/>
          </a:prstGeom>
        </p:spPr>
      </p:pic>
      <p:sp>
        <p:nvSpPr>
          <p:cNvPr id="3" name="Text Placeholder 2">
            <a:extLst>
              <a:ext uri="{FF2B5EF4-FFF2-40B4-BE49-F238E27FC236}">
                <a16:creationId xmlns:a16="http://schemas.microsoft.com/office/drawing/2014/main" xmlns="" id="{8D449843-1615-4B40-941D-10893334047F}"/>
              </a:ext>
            </a:extLst>
          </p:cNvPr>
          <p:cNvSpPr>
            <a:spLocks noGrp="1"/>
          </p:cNvSpPr>
          <p:nvPr>
            <p:ph type="body" sz="quarter" idx="12"/>
          </p:nvPr>
        </p:nvSpPr>
        <p:spPr/>
        <p:txBody>
          <a:bodyPr/>
          <a:lstStyle/>
          <a:p>
            <a:r>
              <a:rPr lang="en-US" dirty="0"/>
              <a:t>Mobile Device Support</a:t>
            </a:r>
          </a:p>
          <a:p>
            <a:endParaRPr lang="en-US" dirty="0"/>
          </a:p>
        </p:txBody>
      </p:sp>
    </p:spTree>
    <p:extLst>
      <p:ext uri="{BB962C8B-B14F-4D97-AF65-F5344CB8AC3E}">
        <p14:creationId xmlns:p14="http://schemas.microsoft.com/office/powerpoint/2010/main" val="481711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7AFE2B9-4AA9-44AD-B07B-F9093EF97CC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76751" y="1267816"/>
            <a:ext cx="4286249" cy="3020637"/>
          </a:xfrm>
          <a:prstGeom prst="rect">
            <a:avLst/>
          </a:prstGeom>
          <a:ln w="57150">
            <a:solidFill>
              <a:srgbClr val="002060"/>
            </a:solidFill>
          </a:ln>
          <a:effectLst>
            <a:outerShdw blurRad="190500" algn="tl" rotWithShape="0">
              <a:srgbClr val="000000">
                <a:alpha val="70000"/>
              </a:srgbClr>
            </a:outerShdw>
          </a:effectLst>
        </p:spPr>
      </p:pic>
      <p:sp>
        <p:nvSpPr>
          <p:cNvPr id="7" name="Content Placeholder 6"/>
          <p:cNvSpPr>
            <a:spLocks noGrp="1"/>
          </p:cNvSpPr>
          <p:nvPr>
            <p:ph type="body" sz="quarter" idx="10"/>
          </p:nvPr>
        </p:nvSpPr>
        <p:spPr/>
        <p:txBody>
          <a:bodyPr/>
          <a:lstStyle/>
          <a:p>
            <a:r>
              <a:rPr lang="en-US" dirty="0"/>
              <a:t>Android Mobile Device Authentication</a:t>
            </a:r>
          </a:p>
          <a:p>
            <a:pPr lvl="1"/>
            <a:r>
              <a:rPr lang="en-US" dirty="0"/>
              <a:t>No iOS Support</a:t>
            </a:r>
          </a:p>
          <a:p>
            <a:r>
              <a:rPr lang="en-US" dirty="0"/>
              <a:t>Print from Mobile Device </a:t>
            </a:r>
          </a:p>
          <a:p>
            <a:pPr lvl="1"/>
            <a:r>
              <a:rPr lang="en-US" dirty="0"/>
              <a:t>Instant Ad-hoc Connection</a:t>
            </a:r>
          </a:p>
        </p:txBody>
      </p:sp>
      <p:sp>
        <p:nvSpPr>
          <p:cNvPr id="2" name="Text Placeholder 1">
            <a:extLst>
              <a:ext uri="{FF2B5EF4-FFF2-40B4-BE49-F238E27FC236}">
                <a16:creationId xmlns:a16="http://schemas.microsoft.com/office/drawing/2014/main" xmlns="" id="{7EAB57FF-0B02-4EFB-AA74-B08D856EDCD0}"/>
              </a:ext>
            </a:extLst>
          </p:cNvPr>
          <p:cNvSpPr>
            <a:spLocks noGrp="1"/>
          </p:cNvSpPr>
          <p:nvPr>
            <p:ph type="body" sz="quarter" idx="12"/>
          </p:nvPr>
        </p:nvSpPr>
        <p:spPr/>
        <p:txBody>
          <a:bodyPr/>
          <a:lstStyle/>
          <a:p>
            <a:r>
              <a:rPr lang="en-US" dirty="0"/>
              <a:t>NFC Support </a:t>
            </a:r>
          </a:p>
        </p:txBody>
      </p:sp>
      <p:pic>
        <p:nvPicPr>
          <p:cNvPr id="3" name="Picture 2">
            <a:extLst>
              <a:ext uri="{FF2B5EF4-FFF2-40B4-BE49-F238E27FC236}">
                <a16:creationId xmlns:a16="http://schemas.microsoft.com/office/drawing/2014/main" xmlns="" id="{183E4D64-1521-44FE-8208-30D69F1A6A8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248189" y="2331731"/>
            <a:ext cx="1211964" cy="1956722"/>
          </a:xfrm>
          <a:prstGeom prst="rect">
            <a:avLst/>
          </a:prstGeom>
        </p:spPr>
      </p:pic>
      <p:pic>
        <p:nvPicPr>
          <p:cNvPr id="9" name="Picture 8">
            <a:extLst>
              <a:ext uri="{FF2B5EF4-FFF2-40B4-BE49-F238E27FC236}">
                <a16:creationId xmlns:a16="http://schemas.microsoft.com/office/drawing/2014/main" xmlns="" id="{497AB6A8-E9E6-411B-B27F-0E1AAC70F0B1}"/>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845704" y="74829"/>
            <a:ext cx="820521" cy="820521"/>
          </a:xfrm>
          <a:prstGeom prst="rect">
            <a:avLst/>
          </a:prstGeom>
        </p:spPr>
      </p:pic>
      <p:pic>
        <p:nvPicPr>
          <p:cNvPr id="16" name="Picture 15">
            <a:extLst>
              <a:ext uri="{FF2B5EF4-FFF2-40B4-BE49-F238E27FC236}">
                <a16:creationId xmlns:a16="http://schemas.microsoft.com/office/drawing/2014/main" xmlns="" id="{EF8000F3-3793-410E-901B-423CD2DB6D8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77382" y="1657350"/>
            <a:ext cx="493338" cy="552539"/>
          </a:xfrm>
          <a:prstGeom prst="rect">
            <a:avLst/>
          </a:prstGeom>
        </p:spPr>
      </p:pic>
      <p:pic>
        <p:nvPicPr>
          <p:cNvPr id="18" name="Picture 17">
            <a:extLst>
              <a:ext uri="{FF2B5EF4-FFF2-40B4-BE49-F238E27FC236}">
                <a16:creationId xmlns:a16="http://schemas.microsoft.com/office/drawing/2014/main" xmlns="" id="{17804381-A26A-41DA-AAA8-5A423B30C7B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330868" y="2263940"/>
            <a:ext cx="386366" cy="500003"/>
          </a:xfrm>
          <a:prstGeom prst="rect">
            <a:avLst/>
          </a:prstGeom>
        </p:spPr>
      </p:pic>
    </p:spTree>
    <p:extLst>
      <p:ext uri="{BB962C8B-B14F-4D97-AF65-F5344CB8AC3E}">
        <p14:creationId xmlns:p14="http://schemas.microsoft.com/office/powerpoint/2010/main" val="2567793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800" dirty="0"/>
              <a:t>Built-in Card Reader Pocket</a:t>
            </a:r>
          </a:p>
          <a:p>
            <a:pPr lvl="1"/>
            <a:r>
              <a:rPr lang="en-US" sz="2400" dirty="0"/>
              <a:t>Enables clean integration of card readers</a:t>
            </a:r>
          </a:p>
          <a:p>
            <a:pPr lvl="1"/>
            <a:r>
              <a:rPr lang="en-US" sz="2400" dirty="0"/>
              <a:t>Eliminates tampering</a:t>
            </a:r>
          </a:p>
        </p:txBody>
      </p:sp>
      <p:sp>
        <p:nvSpPr>
          <p:cNvPr id="3" name="Text Placeholder 2"/>
          <p:cNvSpPr>
            <a:spLocks noGrp="1"/>
          </p:cNvSpPr>
          <p:nvPr>
            <p:ph type="body" sz="quarter" idx="12"/>
          </p:nvPr>
        </p:nvSpPr>
        <p:spPr/>
        <p:txBody>
          <a:bodyPr/>
          <a:lstStyle/>
          <a:p>
            <a:r>
              <a:rPr lang="en-US" dirty="0"/>
              <a:t>Security Features</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114800" y="2495550"/>
            <a:ext cx="4058785" cy="1981200"/>
          </a:xfrm>
          <a:prstGeom prst="rect">
            <a:avLst/>
          </a:prstGeom>
        </p:spPr>
      </p:pic>
      <p:sp>
        <p:nvSpPr>
          <p:cNvPr id="5" name="角丸四角形 1"/>
          <p:cNvSpPr/>
          <p:nvPr/>
        </p:nvSpPr>
        <p:spPr>
          <a:xfrm>
            <a:off x="5113814" y="3409950"/>
            <a:ext cx="572451" cy="468000"/>
          </a:xfrm>
          <a:prstGeom prst="roundRect">
            <a:avLst/>
          </a:prstGeom>
          <a:noFill/>
          <a:ln w="34925">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lIns="91422" tIns="45712" rIns="91422" bIns="45712" rtlCol="0" anchor="ctr"/>
          <a:lstStyle/>
          <a:p>
            <a:pPr algn="ctr"/>
            <a:endParaRPr kumimoji="1" lang="ja-JP" altLang="en-US"/>
          </a:p>
        </p:txBody>
      </p:sp>
      <p:grpSp>
        <p:nvGrpSpPr>
          <p:cNvPr id="6" name="グループ化 4"/>
          <p:cNvGrpSpPr/>
          <p:nvPr/>
        </p:nvGrpSpPr>
        <p:grpSpPr>
          <a:xfrm>
            <a:off x="2644141" y="3274624"/>
            <a:ext cx="1009651" cy="695327"/>
            <a:chOff x="4584700" y="4527019"/>
            <a:chExt cx="1009650" cy="695327"/>
          </a:xfrm>
        </p:grpSpPr>
        <p:pic>
          <p:nvPicPr>
            <p:cNvPr id="7"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03750" y="4546071"/>
              <a:ext cx="99060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四角形吹き出し 2"/>
            <p:cNvSpPr/>
            <p:nvPr/>
          </p:nvSpPr>
          <p:spPr>
            <a:xfrm>
              <a:off x="4584700" y="4527019"/>
              <a:ext cx="990600" cy="684000"/>
            </a:xfrm>
            <a:prstGeom prst="wedgeRectCallout">
              <a:avLst>
                <a:gd name="adj1" fmla="val 192116"/>
                <a:gd name="adj2" fmla="val 22766"/>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9" name="TextBox 8"/>
          <p:cNvSpPr txBox="1"/>
          <p:nvPr/>
        </p:nvSpPr>
        <p:spPr>
          <a:xfrm>
            <a:off x="381000" y="3631109"/>
            <a:ext cx="1905000" cy="415498"/>
          </a:xfrm>
          <a:prstGeom prst="rect">
            <a:avLst/>
          </a:prstGeom>
          <a:noFill/>
        </p:spPr>
        <p:txBody>
          <a:bodyPr wrap="square" rtlCol="0">
            <a:spAutoFit/>
          </a:bodyPr>
          <a:lstStyle/>
          <a:p>
            <a:r>
              <a:rPr lang="en-US" sz="1100" b="1" dirty="0">
                <a:latin typeface="Eurostile LT Std Medium"/>
              </a:rPr>
              <a:t>Card Reader hides inside machine!</a:t>
            </a:r>
          </a:p>
          <a:p>
            <a:r>
              <a:rPr lang="en-US" sz="1000" dirty="0">
                <a:latin typeface="Eurostile LT Std Medium"/>
              </a:rPr>
              <a:t>(sold separately)</a:t>
            </a:r>
          </a:p>
        </p:txBody>
      </p:sp>
    </p:spTree>
    <p:extLst>
      <p:ext uri="{BB962C8B-B14F-4D97-AF65-F5344CB8AC3E}">
        <p14:creationId xmlns:p14="http://schemas.microsoft.com/office/powerpoint/2010/main" val="52755547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a:extLst>
              <a:ext uri="{FF2B5EF4-FFF2-40B4-BE49-F238E27FC236}">
                <a16:creationId xmlns:a16="http://schemas.microsoft.com/office/drawing/2014/main" xmlns="" id="{E83919B2-C059-4301-8479-4EAE09F300F3}"/>
              </a:ext>
            </a:extLst>
          </p:cNvPr>
          <p:cNvSpPr txBox="1">
            <a:spLocks/>
          </p:cNvSpPr>
          <p:nvPr/>
        </p:nvSpPr>
        <p:spPr>
          <a:xfrm>
            <a:off x="628650" y="273844"/>
            <a:ext cx="7886700" cy="994172"/>
          </a:xfrm>
          <a:prstGeom prst="rect">
            <a:avLst/>
          </a:prstGeom>
        </p:spPr>
        <p:txBody>
          <a:bodyPr vert="horz" lIns="68580" tIns="34290" rIns="68580" bIns="34290" rtlCol="0" anchor="ctr">
            <a:normAutofit/>
          </a:bodyPr>
          <a:lstStyle>
            <a:lvl1pPr algn="r" defTabSz="914400" rtl="0" eaLnBrk="1" latinLnBrk="0" hangingPunct="1">
              <a:lnSpc>
                <a:spcPct val="80000"/>
              </a:lnSpc>
              <a:spcBef>
                <a:spcPct val="0"/>
              </a:spcBef>
              <a:buNone/>
              <a:defRPr sz="5500" b="1" i="0" kern="1200">
                <a:solidFill>
                  <a:srgbClr val="0F3E50"/>
                </a:solidFill>
                <a:latin typeface="Gill Sans SemiBold" charset="0"/>
                <a:ea typeface="Gill Sans SemiBold" charset="0"/>
                <a:cs typeface="Gill Sans SemiBold" charset="0"/>
              </a:defRPr>
            </a:lvl1pPr>
          </a:lstStyle>
          <a:p>
            <a:endParaRPr lang="en-US" sz="3300" dirty="0"/>
          </a:p>
        </p:txBody>
      </p:sp>
      <p:pic>
        <p:nvPicPr>
          <p:cNvPr id="14" name="Picture 13" descr="FIPS 140-2.png">
            <a:extLst>
              <a:ext uri="{FF2B5EF4-FFF2-40B4-BE49-F238E27FC236}">
                <a16:creationId xmlns:a16="http://schemas.microsoft.com/office/drawing/2014/main" xmlns="" id="{EB22CF28-BEFB-45BA-A37E-67EFE6301D7B}"/>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l="23333" r="22000"/>
          <a:stretch>
            <a:fillRect/>
          </a:stretch>
        </p:blipFill>
        <p:spPr>
          <a:xfrm>
            <a:off x="4800600" y="2778826"/>
            <a:ext cx="677642" cy="702434"/>
          </a:xfrm>
          <a:prstGeom prst="rect">
            <a:avLst/>
          </a:prstGeom>
        </p:spPr>
      </p:pic>
      <p:pic>
        <p:nvPicPr>
          <p:cNvPr id="7" name="Picture 6" descr="secureMFP-final-logo.png">
            <a:extLst>
              <a:ext uri="{FF2B5EF4-FFF2-40B4-BE49-F238E27FC236}">
                <a16:creationId xmlns:a16="http://schemas.microsoft.com/office/drawing/2014/main" xmlns="" id="{839E8148-1DB0-4666-9FF6-871073C8489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48284" y="209550"/>
            <a:ext cx="2417727" cy="521190"/>
          </a:xfrm>
          <a:prstGeom prst="rect">
            <a:avLst/>
          </a:prstGeom>
          <a:effectLst>
            <a:outerShdw blurRad="50800" dist="38100" dir="8100000" algn="tr" rotWithShape="0">
              <a:prstClr val="black">
                <a:alpha val="40000"/>
              </a:prstClr>
            </a:outerShdw>
          </a:effectLst>
        </p:spPr>
      </p:pic>
      <p:sp>
        <p:nvSpPr>
          <p:cNvPr id="2" name="Text Placeholder 1">
            <a:extLst>
              <a:ext uri="{FF2B5EF4-FFF2-40B4-BE49-F238E27FC236}">
                <a16:creationId xmlns:a16="http://schemas.microsoft.com/office/drawing/2014/main" xmlns="" id="{2A743B28-59C5-4E7F-8766-56216521B7B1}"/>
              </a:ext>
            </a:extLst>
          </p:cNvPr>
          <p:cNvSpPr>
            <a:spLocks noGrp="1"/>
          </p:cNvSpPr>
          <p:nvPr>
            <p:ph type="body" sz="quarter" idx="10"/>
          </p:nvPr>
        </p:nvSpPr>
        <p:spPr>
          <a:xfrm>
            <a:off x="381000" y="1143000"/>
            <a:ext cx="6172200" cy="3028950"/>
          </a:xfrm>
        </p:spPr>
        <p:txBody>
          <a:bodyPr/>
          <a:lstStyle/>
          <a:p>
            <a:r>
              <a:rPr lang="en-US" dirty="0"/>
              <a:t>Self Encrypting Drive</a:t>
            </a:r>
          </a:p>
          <a:p>
            <a:r>
              <a:rPr lang="en-US" dirty="0"/>
              <a:t>Automatic Data Invalidation</a:t>
            </a:r>
          </a:p>
          <a:p>
            <a:r>
              <a:rPr lang="en-US" dirty="0"/>
              <a:t>Data Overwrite - Exceeds DoD Standards</a:t>
            </a:r>
          </a:p>
          <a:p>
            <a:r>
              <a:rPr lang="en-US" dirty="0"/>
              <a:t>FIPS Validated HDD Available</a:t>
            </a:r>
          </a:p>
          <a:p>
            <a:endParaRPr lang="en-US" dirty="0"/>
          </a:p>
        </p:txBody>
      </p:sp>
      <p:sp>
        <p:nvSpPr>
          <p:cNvPr id="3" name="Text Placeholder 2">
            <a:extLst>
              <a:ext uri="{FF2B5EF4-FFF2-40B4-BE49-F238E27FC236}">
                <a16:creationId xmlns:a16="http://schemas.microsoft.com/office/drawing/2014/main" xmlns="" id="{B67A9B10-AF5D-4BF9-A047-67736211EFA9}"/>
              </a:ext>
            </a:extLst>
          </p:cNvPr>
          <p:cNvSpPr>
            <a:spLocks noGrp="1"/>
          </p:cNvSpPr>
          <p:nvPr>
            <p:ph type="body" sz="quarter" idx="12"/>
          </p:nvPr>
        </p:nvSpPr>
        <p:spPr/>
        <p:txBody>
          <a:bodyPr/>
          <a:lstStyle/>
          <a:p>
            <a:r>
              <a:rPr lang="en-US" dirty="0"/>
              <a:t>Security</a:t>
            </a:r>
          </a:p>
        </p:txBody>
      </p:sp>
      <p:pic>
        <p:nvPicPr>
          <p:cNvPr id="5" name="Picture 4">
            <a:extLst>
              <a:ext uri="{FF2B5EF4-FFF2-40B4-BE49-F238E27FC236}">
                <a16:creationId xmlns:a16="http://schemas.microsoft.com/office/drawing/2014/main" xmlns="" id="{203F0F87-825B-4510-AF9F-FE3F26FFBBE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519333" y="927100"/>
            <a:ext cx="2235389" cy="3834499"/>
          </a:xfrm>
          <a:prstGeom prst="rect">
            <a:avLst/>
          </a:prstGeom>
        </p:spPr>
      </p:pic>
    </p:spTree>
    <p:extLst>
      <p:ext uri="{BB962C8B-B14F-4D97-AF65-F5344CB8AC3E}">
        <p14:creationId xmlns:p14="http://schemas.microsoft.com/office/powerpoint/2010/main" val="2707165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eS8508A_4cst_1112_HPU_exLCF_F_NBG_LR.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58982" y="1200150"/>
            <a:ext cx="1832618" cy="1371600"/>
          </a:xfrm>
          <a:prstGeom prst="rect">
            <a:avLst/>
          </a:prstGeom>
        </p:spPr>
      </p:pic>
      <p:sp>
        <p:nvSpPr>
          <p:cNvPr id="3" name="Text Placeholder 2"/>
          <p:cNvSpPr>
            <a:spLocks noGrp="1"/>
          </p:cNvSpPr>
          <p:nvPr>
            <p:ph type="body" sz="quarter" idx="12"/>
          </p:nvPr>
        </p:nvSpPr>
        <p:spPr/>
        <p:txBody>
          <a:bodyPr/>
          <a:lstStyle/>
          <a:p>
            <a:r>
              <a:rPr lang="en-US" dirty="0"/>
              <a:t>Introduction to New Product Line</a:t>
            </a:r>
          </a:p>
          <a:p>
            <a:endParaRPr lang="en-US" dirty="0"/>
          </a:p>
        </p:txBody>
      </p:sp>
      <p:pic>
        <p:nvPicPr>
          <p:cNvPr id="7" name="Picture 7"/>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304800" y="2639803"/>
            <a:ext cx="1463041" cy="138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8"/>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112334" y="2636310"/>
            <a:ext cx="1524000" cy="145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9"/>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3810000" y="2631874"/>
            <a:ext cx="1550820" cy="154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0"/>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5547863" y="2630850"/>
            <a:ext cx="1593671" cy="156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1"/>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7391400" y="2635151"/>
            <a:ext cx="1467975" cy="147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a:picLocks noChangeAspect="1" noChangeArrowheads="1"/>
          </p:cNvPicPr>
          <p:nvPr/>
        </p:nvPicPr>
        <p:blipFill>
          <a:blip r:embed="rId9" cstate="print">
            <a:extLst>
              <a:ext uri="{28A0092B-C50C-407E-A947-70E740481C1C}">
                <a14:useLocalDpi xmlns:a14="http://schemas.microsoft.com/office/drawing/2010/main"/>
              </a:ext>
            </a:extLst>
          </a:blip>
          <a:stretch>
            <a:fillRect/>
          </a:stretch>
        </p:blipFill>
        <p:spPr bwMode="auto">
          <a:xfrm>
            <a:off x="568994" y="2961430"/>
            <a:ext cx="995989" cy="119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p:nvPicPr>
        <p:blipFill>
          <a:blip r:embed="rId10" cstate="print">
            <a:extLst>
              <a:ext uri="{28A0092B-C50C-407E-A947-70E740481C1C}">
                <a14:useLocalDpi xmlns:a14="http://schemas.microsoft.com/office/drawing/2010/main"/>
              </a:ext>
            </a:extLst>
          </a:blip>
          <a:stretch>
            <a:fillRect/>
          </a:stretch>
        </p:blipFill>
        <p:spPr bwMode="auto">
          <a:xfrm>
            <a:off x="570455" y="3235175"/>
            <a:ext cx="976580" cy="118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2"/>
          <p:cNvPicPr>
            <a:picLocks noChangeAspect="1" noChangeArrowheads="1"/>
          </p:cNvPicPr>
          <p:nvPr/>
        </p:nvPicPr>
        <p:blipFill>
          <a:blip r:embed="rId11" cstate="print">
            <a:extLst>
              <a:ext uri="{28A0092B-C50C-407E-A947-70E740481C1C}">
                <a14:useLocalDpi xmlns:a14="http://schemas.microsoft.com/office/drawing/2010/main"/>
              </a:ext>
            </a:extLst>
          </a:blip>
          <a:stretch>
            <a:fillRect/>
          </a:stretch>
        </p:blipFill>
        <p:spPr bwMode="auto">
          <a:xfrm>
            <a:off x="2353735" y="2961499"/>
            <a:ext cx="965996" cy="116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3"/>
          <p:cNvPicPr>
            <a:picLocks noChangeAspect="1" noChangeArrowheads="1"/>
          </p:cNvPicPr>
          <p:nvPr/>
        </p:nvPicPr>
        <p:blipFill>
          <a:blip r:embed="rId12" cstate="print">
            <a:extLst>
              <a:ext uri="{28A0092B-C50C-407E-A947-70E740481C1C}">
                <a14:useLocalDpi xmlns:a14="http://schemas.microsoft.com/office/drawing/2010/main"/>
              </a:ext>
            </a:extLst>
          </a:blip>
          <a:stretch>
            <a:fillRect/>
          </a:stretch>
        </p:blipFill>
        <p:spPr bwMode="auto">
          <a:xfrm>
            <a:off x="2342860" y="3214340"/>
            <a:ext cx="933740" cy="113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4"/>
          <p:cNvPicPr>
            <a:picLocks noChangeAspect="1" noChangeArrowheads="1"/>
          </p:cNvPicPr>
          <p:nvPr/>
        </p:nvPicPr>
        <p:blipFill>
          <a:blip r:embed="rId13" cstate="print">
            <a:extLst>
              <a:ext uri="{28A0092B-C50C-407E-A947-70E740481C1C}">
                <a14:useLocalDpi xmlns:a14="http://schemas.microsoft.com/office/drawing/2010/main"/>
              </a:ext>
            </a:extLst>
          </a:blip>
          <a:stretch>
            <a:fillRect/>
          </a:stretch>
        </p:blipFill>
        <p:spPr bwMode="auto">
          <a:xfrm>
            <a:off x="2342552" y="3484336"/>
            <a:ext cx="976580" cy="119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5"/>
          <p:cNvPicPr>
            <a:picLocks noChangeAspect="1" noChangeArrowheads="1"/>
          </p:cNvPicPr>
          <p:nvPr/>
        </p:nvPicPr>
        <p:blipFill>
          <a:blip r:embed="rId14" cstate="print">
            <a:extLst>
              <a:ext uri="{28A0092B-C50C-407E-A947-70E740481C1C}">
                <a14:useLocalDpi xmlns:a14="http://schemas.microsoft.com/office/drawing/2010/main"/>
              </a:ext>
            </a:extLst>
          </a:blip>
          <a:stretch>
            <a:fillRect/>
          </a:stretch>
        </p:blipFill>
        <p:spPr bwMode="auto">
          <a:xfrm>
            <a:off x="2338222" y="3762333"/>
            <a:ext cx="953683" cy="114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6"/>
          <p:cNvPicPr>
            <a:picLocks noChangeAspect="1" noChangeArrowheads="1"/>
          </p:cNvPicPr>
          <p:nvPr/>
        </p:nvPicPr>
        <p:blipFill>
          <a:blip r:embed="rId15" cstate="print">
            <a:extLst>
              <a:ext uri="{28A0092B-C50C-407E-A947-70E740481C1C}">
                <a14:useLocalDpi xmlns:a14="http://schemas.microsoft.com/office/drawing/2010/main"/>
              </a:ext>
            </a:extLst>
          </a:blip>
          <a:stretch>
            <a:fillRect/>
          </a:stretch>
        </p:blipFill>
        <p:spPr bwMode="auto">
          <a:xfrm>
            <a:off x="2326772" y="4016903"/>
            <a:ext cx="971094" cy="11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0"/>
          <p:cNvPicPr>
            <a:picLocks noChangeAspect="1" noChangeArrowheads="1"/>
          </p:cNvPicPr>
          <p:nvPr/>
        </p:nvPicPr>
        <p:blipFill>
          <a:blip r:embed="rId16" cstate="print">
            <a:extLst>
              <a:ext uri="{28A0092B-C50C-407E-A947-70E740481C1C}">
                <a14:useLocalDpi xmlns:a14="http://schemas.microsoft.com/office/drawing/2010/main"/>
              </a:ext>
            </a:extLst>
          </a:blip>
          <a:stretch>
            <a:fillRect/>
          </a:stretch>
        </p:blipFill>
        <p:spPr bwMode="auto">
          <a:xfrm>
            <a:off x="4114797" y="2972229"/>
            <a:ext cx="838203" cy="107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1"/>
          <p:cNvPicPr>
            <a:picLocks noChangeAspect="1" noChangeArrowheads="1"/>
          </p:cNvPicPr>
          <p:nvPr/>
        </p:nvPicPr>
        <p:blipFill>
          <a:blip r:embed="rId17" cstate="print">
            <a:extLst>
              <a:ext uri="{28A0092B-C50C-407E-A947-70E740481C1C}">
                <a14:useLocalDpi xmlns:a14="http://schemas.microsoft.com/office/drawing/2010/main"/>
              </a:ext>
            </a:extLst>
          </a:blip>
          <a:stretch>
            <a:fillRect/>
          </a:stretch>
        </p:blipFill>
        <p:spPr bwMode="auto">
          <a:xfrm>
            <a:off x="4111206" y="3240126"/>
            <a:ext cx="833121" cy="108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4106032" y="3489662"/>
            <a:ext cx="838203" cy="108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3"/>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4108516" y="3766895"/>
            <a:ext cx="837463" cy="10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24"/>
          <p:cNvPicPr>
            <a:picLocks noChangeAspect="1" noChangeArrowheads="1"/>
          </p:cNvPicPr>
          <p:nvPr/>
        </p:nvPicPr>
        <p:blipFill>
          <a:blip r:embed="rId20" cstate="print">
            <a:extLst>
              <a:ext uri="{28A0092B-C50C-407E-A947-70E740481C1C}">
                <a14:useLocalDpi xmlns:a14="http://schemas.microsoft.com/office/drawing/2010/main"/>
              </a:ext>
            </a:extLst>
          </a:blip>
          <a:stretch>
            <a:fillRect/>
          </a:stretch>
        </p:blipFill>
        <p:spPr bwMode="auto">
          <a:xfrm>
            <a:off x="4104164" y="4022715"/>
            <a:ext cx="838203" cy="109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5"/>
          <p:cNvPicPr>
            <a:picLocks noChangeAspect="1" noChangeArrowheads="1"/>
          </p:cNvPicPr>
          <p:nvPr/>
        </p:nvPicPr>
        <p:blipFill>
          <a:blip r:embed="rId21" cstate="print">
            <a:extLst>
              <a:ext uri="{28A0092B-C50C-407E-A947-70E740481C1C}">
                <a14:useLocalDpi xmlns:a14="http://schemas.microsoft.com/office/drawing/2010/main"/>
              </a:ext>
            </a:extLst>
          </a:blip>
          <a:stretch>
            <a:fillRect/>
          </a:stretch>
        </p:blipFill>
        <p:spPr bwMode="auto">
          <a:xfrm>
            <a:off x="4098991" y="4283504"/>
            <a:ext cx="843282" cy="108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5856767" y="2946517"/>
            <a:ext cx="956203" cy="119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5861213" y="3233831"/>
            <a:ext cx="960121" cy="119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4"/>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5851196" y="3482058"/>
            <a:ext cx="948365" cy="120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29"/>
          <p:cNvPicPr>
            <a:picLocks noChangeAspect="1" noChangeArrowheads="1"/>
          </p:cNvPicPr>
          <p:nvPr/>
        </p:nvPicPr>
        <p:blipFill>
          <a:blip r:embed="rId25" cstate="print">
            <a:extLst>
              <a:ext uri="{28A0092B-C50C-407E-A947-70E740481C1C}">
                <a14:useLocalDpi xmlns:a14="http://schemas.microsoft.com/office/drawing/2010/main"/>
              </a:ext>
            </a:extLst>
          </a:blip>
          <a:stretch>
            <a:fillRect/>
          </a:stretch>
        </p:blipFill>
        <p:spPr bwMode="auto">
          <a:xfrm>
            <a:off x="7678166" y="2970100"/>
            <a:ext cx="848910" cy="111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30"/>
          <p:cNvPicPr>
            <a:picLocks noChangeAspect="1" noChangeArrowheads="1"/>
          </p:cNvPicPr>
          <p:nvPr/>
        </p:nvPicPr>
        <p:blipFill>
          <a:blip r:embed="rId26" cstate="print">
            <a:extLst>
              <a:ext uri="{28A0092B-C50C-407E-A947-70E740481C1C}">
                <a14:useLocalDpi xmlns:a14="http://schemas.microsoft.com/office/drawing/2010/main"/>
              </a:ext>
            </a:extLst>
          </a:blip>
          <a:stretch>
            <a:fillRect/>
          </a:stretch>
        </p:blipFill>
        <p:spPr bwMode="auto">
          <a:xfrm>
            <a:off x="7675180" y="3219571"/>
            <a:ext cx="887731" cy="118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31"/>
          <p:cNvPicPr>
            <a:picLocks noChangeAspect="1" noChangeArrowheads="1"/>
          </p:cNvPicPr>
          <p:nvPr/>
        </p:nvPicPr>
        <p:blipFill>
          <a:blip r:embed="rId27" cstate="print">
            <a:extLst>
              <a:ext uri="{28A0092B-C50C-407E-A947-70E740481C1C}">
                <a14:useLocalDpi xmlns:a14="http://schemas.microsoft.com/office/drawing/2010/main"/>
              </a:ext>
            </a:extLst>
          </a:blip>
          <a:stretch>
            <a:fillRect/>
          </a:stretch>
        </p:blipFill>
        <p:spPr bwMode="auto">
          <a:xfrm>
            <a:off x="7665492" y="3482682"/>
            <a:ext cx="897419" cy="11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32"/>
          <p:cNvPicPr>
            <a:picLocks noChangeAspect="1" noChangeArrowheads="1"/>
          </p:cNvPicPr>
          <p:nvPr/>
        </p:nvPicPr>
        <p:blipFill>
          <a:blip r:embed="rId28" cstate="print">
            <a:extLst>
              <a:ext uri="{28A0092B-C50C-407E-A947-70E740481C1C}">
                <a14:useLocalDpi xmlns:a14="http://schemas.microsoft.com/office/drawing/2010/main"/>
              </a:ext>
            </a:extLst>
          </a:blip>
          <a:stretch>
            <a:fillRect/>
          </a:stretch>
        </p:blipFill>
        <p:spPr bwMode="auto">
          <a:xfrm>
            <a:off x="7663825" y="3769044"/>
            <a:ext cx="852618" cy="110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9"/>
          <p:cNvPicPr>
            <a:picLocks noChangeAspect="1" noChangeArrowheads="1"/>
          </p:cNvPicPr>
          <p:nvPr/>
        </p:nvPicPr>
        <p:blipFill>
          <a:blip r:embed="rId29" cstate="print">
            <a:extLst>
              <a:ext uri="{28A0092B-C50C-407E-A947-70E740481C1C}">
                <a14:useLocalDpi xmlns:a14="http://schemas.microsoft.com/office/drawing/2010/main"/>
              </a:ext>
            </a:extLst>
          </a:blip>
          <a:stretch>
            <a:fillRect/>
          </a:stretch>
        </p:blipFill>
        <p:spPr bwMode="auto">
          <a:xfrm>
            <a:off x="631550" y="1117198"/>
            <a:ext cx="849233" cy="14926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X:\eBN (FY15商品）Weiss2_Reuss_Shasta_Shastina\写真制作用データ\Final\eS5005AC Series (Weiss2H)\eS5005AC Series (Weiss2H_A4)\eS5005AC Series (Weiss2H_A4)_NGB_PNG\NBG_PNG_LR\eS5005AC_DSDF_LCF_1110_HPU_F_NBG_LR.png"/>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3733800" y="1145216"/>
            <a:ext cx="1552297"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X:\eBN (FY15商品）Weiss2_Reuss_Shasta_Shastina\写真制作用データ\Final\eS5008A Series (Reuss)\eS5008A Series (Reuss_A4)\eS5008A Series (Reuss_A4)_NBG_PNG\NBG_PNG_LR\eS5008A_DSDF_4cst_1042_F_NBG_LR.png"/>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2383466" y="1177702"/>
            <a:ext cx="905469"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eS7506AC_4cst_1112_F_NBG_LR.png"/>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5507666" y="1185266"/>
            <a:ext cx="1651598" cy="1371600"/>
          </a:xfrm>
          <a:prstGeom prst="rect">
            <a:avLst/>
          </a:prstGeom>
        </p:spPr>
      </p:pic>
      <p:sp>
        <p:nvSpPr>
          <p:cNvPr id="41" name="12-Point Star 40"/>
          <p:cNvSpPr/>
          <p:nvPr/>
        </p:nvSpPr>
        <p:spPr>
          <a:xfrm rot="558913">
            <a:off x="6260408" y="52639"/>
            <a:ext cx="2536930" cy="1296573"/>
          </a:xfrm>
          <a:prstGeom prst="star12">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u="sng" dirty="0">
                <a:latin typeface="Eurostile LT Std" pitchFamily="34" charset="0"/>
              </a:rPr>
              <a:t>20</a:t>
            </a:r>
            <a:r>
              <a:rPr lang="en-US" sz="2400" dirty="0">
                <a:latin typeface="Eurostile LT Std" pitchFamily="34" charset="0"/>
              </a:rPr>
              <a:t> New Models!</a:t>
            </a:r>
          </a:p>
        </p:txBody>
      </p:sp>
      <p:sp>
        <p:nvSpPr>
          <p:cNvPr id="42" name="TextBox 41"/>
          <p:cNvSpPr txBox="1"/>
          <p:nvPr/>
        </p:nvSpPr>
        <p:spPr>
          <a:xfrm>
            <a:off x="1524000" y="4095750"/>
            <a:ext cx="2669672" cy="400110"/>
          </a:xfrm>
          <a:prstGeom prst="rect">
            <a:avLst/>
          </a:prstGeom>
          <a:noFill/>
        </p:spPr>
        <p:txBody>
          <a:bodyPr wrap="square" rtlCol="0">
            <a:spAutoFit/>
          </a:bodyPr>
          <a:lstStyle/>
          <a:p>
            <a:r>
              <a:rPr lang="en-US" sz="2000" b="1" dirty="0">
                <a:solidFill>
                  <a:srgbClr val="FF0000"/>
                </a:solidFill>
              </a:rPr>
              <a:t>Launched August ‘18</a:t>
            </a:r>
          </a:p>
        </p:txBody>
      </p:sp>
      <p:sp>
        <p:nvSpPr>
          <p:cNvPr id="43" name="TextBox 42"/>
          <p:cNvSpPr txBox="1"/>
          <p:nvPr/>
        </p:nvSpPr>
        <p:spPr>
          <a:xfrm>
            <a:off x="5565272" y="4107418"/>
            <a:ext cx="3124200" cy="400110"/>
          </a:xfrm>
          <a:prstGeom prst="rect">
            <a:avLst/>
          </a:prstGeom>
          <a:noFill/>
        </p:spPr>
        <p:txBody>
          <a:bodyPr wrap="square" rtlCol="0">
            <a:spAutoFit/>
          </a:bodyPr>
          <a:lstStyle/>
          <a:p>
            <a:r>
              <a:rPr lang="en-US" sz="2000" b="1" dirty="0">
                <a:solidFill>
                  <a:srgbClr val="FF0000"/>
                </a:solidFill>
              </a:rPr>
              <a:t>Launching in December ‘18</a:t>
            </a:r>
          </a:p>
        </p:txBody>
      </p:sp>
      <p:sp>
        <p:nvSpPr>
          <p:cNvPr id="44" name="Right Brace 43"/>
          <p:cNvSpPr/>
          <p:nvPr/>
        </p:nvSpPr>
        <p:spPr>
          <a:xfrm rot="5400000">
            <a:off x="7082245" y="2676761"/>
            <a:ext cx="261766" cy="3556945"/>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Right Brace 44"/>
          <p:cNvSpPr/>
          <p:nvPr/>
        </p:nvSpPr>
        <p:spPr>
          <a:xfrm rot="5400000">
            <a:off x="2599381" y="2003898"/>
            <a:ext cx="261766" cy="4902672"/>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TextBox 38"/>
          <p:cNvSpPr txBox="1"/>
          <p:nvPr/>
        </p:nvSpPr>
        <p:spPr>
          <a:xfrm>
            <a:off x="457200" y="1576685"/>
            <a:ext cx="4612606" cy="461665"/>
          </a:xfrm>
          <a:prstGeom prst="rect">
            <a:avLst/>
          </a:prstGeom>
          <a:solidFill>
            <a:schemeClr val="accent3">
              <a:lumMod val="40000"/>
              <a:lumOff val="60000"/>
              <a:shade val="30000"/>
              <a:satMod val="115000"/>
              <a:alpha val="20000"/>
            </a:schemeClr>
          </a:solidFill>
          <a:ln>
            <a:solidFill>
              <a:schemeClr val="tx1">
                <a:lumMod val="50000"/>
                <a:lumOff val="50000"/>
              </a:schemeClr>
            </a:solidFill>
          </a:ln>
        </p:spPr>
        <p:txBody>
          <a:bodyPr wrap="square" rtlCol="0">
            <a:spAutoFit/>
          </a:bodyPr>
          <a:lstStyle/>
          <a:p>
            <a:pPr algn="ctr"/>
            <a:r>
              <a:rPr lang="en-US" sz="2400" dirty="0">
                <a:solidFill>
                  <a:srgbClr val="D5001B"/>
                </a:solidFill>
              </a:rPr>
              <a:t>Based on similar platforms   </a:t>
            </a:r>
          </a:p>
        </p:txBody>
      </p:sp>
      <p:sp>
        <p:nvSpPr>
          <p:cNvPr id="40" name="TextBox 39"/>
          <p:cNvSpPr txBox="1"/>
          <p:nvPr/>
        </p:nvSpPr>
        <p:spPr>
          <a:xfrm>
            <a:off x="5434655" y="1576685"/>
            <a:ext cx="3709345" cy="461665"/>
          </a:xfrm>
          <a:prstGeom prst="rect">
            <a:avLst/>
          </a:prstGeom>
          <a:solidFill>
            <a:schemeClr val="accent3">
              <a:lumMod val="40000"/>
              <a:lumOff val="60000"/>
              <a:shade val="30000"/>
              <a:satMod val="115000"/>
              <a:alpha val="20000"/>
            </a:schemeClr>
          </a:solidFill>
          <a:ln>
            <a:solidFill>
              <a:schemeClr val="tx1">
                <a:lumMod val="50000"/>
                <a:lumOff val="50000"/>
              </a:schemeClr>
            </a:solidFill>
          </a:ln>
        </p:spPr>
        <p:txBody>
          <a:bodyPr wrap="square" rtlCol="0">
            <a:spAutoFit/>
          </a:bodyPr>
          <a:lstStyle/>
          <a:p>
            <a:pPr algn="ctr"/>
            <a:r>
              <a:rPr lang="en-US" sz="2400" dirty="0">
                <a:solidFill>
                  <a:srgbClr val="D5001B"/>
                </a:solidFill>
              </a:rPr>
              <a:t>Based on similar platforms</a:t>
            </a:r>
          </a:p>
        </p:txBody>
      </p:sp>
    </p:spTree>
    <p:extLst>
      <p:ext uri="{BB962C8B-B14F-4D97-AF65-F5344CB8AC3E}">
        <p14:creationId xmlns:p14="http://schemas.microsoft.com/office/powerpoint/2010/main" val="1560260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bg/>
                                          </p:spTgt>
                                        </p:tgtEl>
                                        <p:attrNameLst>
                                          <p:attrName>style.visibility</p:attrName>
                                        </p:attrNameLst>
                                      </p:cBhvr>
                                      <p:to>
                                        <p:strVal val="visible"/>
                                      </p:to>
                                    </p:set>
                                    <p:anim calcmode="lin" valueType="num">
                                      <p:cBhvr additive="base">
                                        <p:cTn id="7" dur="500" fill="hold"/>
                                        <p:tgtEl>
                                          <p:spTgt spid="41">
                                            <p:bg/>
                                          </p:spTgt>
                                        </p:tgtEl>
                                        <p:attrNameLst>
                                          <p:attrName>ppt_x</p:attrName>
                                        </p:attrNameLst>
                                      </p:cBhvr>
                                      <p:tavLst>
                                        <p:tav tm="0">
                                          <p:val>
                                            <p:strVal val="#ppt_x"/>
                                          </p:val>
                                        </p:tav>
                                        <p:tav tm="100000">
                                          <p:val>
                                            <p:strVal val="#ppt_x"/>
                                          </p:val>
                                        </p:tav>
                                      </p:tavLst>
                                    </p:anim>
                                    <p:anim calcmode="lin" valueType="num">
                                      <p:cBhvr additive="base">
                                        <p:cTn id="8" dur="500" fill="hold"/>
                                        <p:tgtEl>
                                          <p:spTgt spid="41">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
                                            <p:txEl>
                                              <p:pRg st="0" end="0"/>
                                            </p:txEl>
                                          </p:spTgt>
                                        </p:tgtEl>
                                        <p:attrNameLst>
                                          <p:attrName>style.visibility</p:attrName>
                                        </p:attrNameLst>
                                      </p:cBhvr>
                                      <p:to>
                                        <p:strVal val="visible"/>
                                      </p:to>
                                    </p:set>
                                    <p:anim calcmode="lin" valueType="num">
                                      <p:cBhvr additive="base">
                                        <p:cTn id="11"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allAtOnce"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381000" y="1143000"/>
            <a:ext cx="5410200" cy="3028950"/>
          </a:xfrm>
        </p:spPr>
        <p:txBody>
          <a:bodyPr/>
          <a:lstStyle/>
          <a:p>
            <a:pPr algn="l"/>
            <a:r>
              <a:rPr lang="en-US" dirty="0"/>
              <a:t>Hard Copy Device – Protection Profile</a:t>
            </a:r>
          </a:p>
          <a:p>
            <a:pPr algn="l"/>
            <a:r>
              <a:rPr lang="en-US" dirty="0"/>
              <a:t>Digitized Documents are Safe</a:t>
            </a:r>
          </a:p>
          <a:p>
            <a:pPr algn="l"/>
            <a:r>
              <a:rPr lang="en-US" dirty="0"/>
              <a:t>Product Tested Meets Rigorous Security Assurance Requirements</a:t>
            </a:r>
          </a:p>
        </p:txBody>
      </p:sp>
      <p:sp>
        <p:nvSpPr>
          <p:cNvPr id="2" name="Text Placeholder 1">
            <a:extLst>
              <a:ext uri="{FF2B5EF4-FFF2-40B4-BE49-F238E27FC236}">
                <a16:creationId xmlns:a16="http://schemas.microsoft.com/office/drawing/2014/main" xmlns="" id="{A21C288F-F93A-4DC3-A6AB-7BBB9F1A89F3}"/>
              </a:ext>
            </a:extLst>
          </p:cNvPr>
          <p:cNvSpPr>
            <a:spLocks noGrp="1"/>
          </p:cNvSpPr>
          <p:nvPr>
            <p:ph type="body" sz="quarter" idx="12"/>
          </p:nvPr>
        </p:nvSpPr>
        <p:spPr/>
        <p:txBody>
          <a:bodyPr/>
          <a:lstStyle/>
          <a:p>
            <a:r>
              <a:rPr lang="en-US" dirty="0"/>
              <a:t>HCD-PP Certified</a:t>
            </a:r>
          </a:p>
        </p:txBody>
      </p:sp>
      <p:pic>
        <p:nvPicPr>
          <p:cNvPr id="7" name="Picture 6">
            <a:extLst>
              <a:ext uri="{FF2B5EF4-FFF2-40B4-BE49-F238E27FC236}">
                <a16:creationId xmlns:a16="http://schemas.microsoft.com/office/drawing/2014/main" xmlns="" id="{ED4AEFAD-F6BA-4E1C-AF5E-F8D00FE05D5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71800" y="177463"/>
            <a:ext cx="580934" cy="634974"/>
          </a:xfrm>
          <a:prstGeom prst="rect">
            <a:avLst/>
          </a:prstGeom>
        </p:spPr>
      </p:pic>
      <p:pic>
        <p:nvPicPr>
          <p:cNvPr id="8" name="Picture 7">
            <a:extLst>
              <a:ext uri="{FF2B5EF4-FFF2-40B4-BE49-F238E27FC236}">
                <a16:creationId xmlns:a16="http://schemas.microsoft.com/office/drawing/2014/main" xmlns="" id="{36105BDE-F7A7-4DAA-9ED4-F86975F2B99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32185" y="812437"/>
            <a:ext cx="3645704" cy="3969113"/>
          </a:xfrm>
          <a:prstGeom prst="rect">
            <a:avLst/>
          </a:prstGeom>
        </p:spPr>
      </p:pic>
    </p:spTree>
    <p:extLst>
      <p:ext uri="{BB962C8B-B14F-4D97-AF65-F5344CB8AC3E}">
        <p14:creationId xmlns:p14="http://schemas.microsoft.com/office/powerpoint/2010/main" val="2115064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a:xfrm>
            <a:off x="381000" y="1143000"/>
            <a:ext cx="8458200" cy="3333750"/>
          </a:xfrm>
        </p:spPr>
        <p:txBody>
          <a:bodyPr/>
          <a:lstStyle/>
          <a:p>
            <a:r>
              <a:rPr lang="en-US" dirty="0"/>
              <a:t>RoHS Compliant</a:t>
            </a:r>
          </a:p>
          <a:p>
            <a:r>
              <a:rPr lang="en-US" dirty="0"/>
              <a:t>Lower TEC Value</a:t>
            </a:r>
          </a:p>
          <a:p>
            <a:r>
              <a:rPr lang="en-US" dirty="0"/>
              <a:t>EPEAT Registered </a:t>
            </a:r>
          </a:p>
          <a:p>
            <a:pPr lvl="1"/>
            <a:r>
              <a:rPr lang="en-US" dirty="0"/>
              <a:t>Gold Status</a:t>
            </a:r>
          </a:p>
          <a:p>
            <a:r>
              <a:rPr lang="en-US" dirty="0"/>
              <a:t>ENERGY STAR V2.0 </a:t>
            </a:r>
          </a:p>
          <a:p>
            <a:pPr lvl="1"/>
            <a:r>
              <a:rPr lang="en-US" dirty="0"/>
              <a:t>V3.0 Ready</a:t>
            </a:r>
          </a:p>
        </p:txBody>
      </p:sp>
      <p:sp>
        <p:nvSpPr>
          <p:cNvPr id="2" name="Text Placeholder 1">
            <a:extLst>
              <a:ext uri="{FF2B5EF4-FFF2-40B4-BE49-F238E27FC236}">
                <a16:creationId xmlns:a16="http://schemas.microsoft.com/office/drawing/2014/main" xmlns="" id="{D51A4883-1E41-44C7-8841-F39EC9801D16}"/>
              </a:ext>
            </a:extLst>
          </p:cNvPr>
          <p:cNvSpPr>
            <a:spLocks noGrp="1"/>
          </p:cNvSpPr>
          <p:nvPr>
            <p:ph type="body" sz="quarter" idx="12"/>
          </p:nvPr>
        </p:nvSpPr>
        <p:spPr/>
        <p:txBody>
          <a:bodyPr/>
          <a:lstStyle/>
          <a:p>
            <a:r>
              <a:rPr lang="en-US" dirty="0"/>
              <a:t>Environment</a:t>
            </a:r>
          </a:p>
        </p:txBody>
      </p:sp>
      <p:pic>
        <p:nvPicPr>
          <p:cNvPr id="9" name="Picture 8" descr="rohs_logo.jpg">
            <a:extLst>
              <a:ext uri="{FF2B5EF4-FFF2-40B4-BE49-F238E27FC236}">
                <a16:creationId xmlns:a16="http://schemas.microsoft.com/office/drawing/2014/main" xmlns="" id="{5114ACC2-9796-4731-91FE-99D340C544E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200400" y="895350"/>
            <a:ext cx="1169855" cy="1002417"/>
          </a:xfrm>
          <a:prstGeom prst="rect">
            <a:avLst/>
          </a:prstGeom>
        </p:spPr>
      </p:pic>
      <p:pic>
        <p:nvPicPr>
          <p:cNvPr id="13" name="Picture 12">
            <a:extLst>
              <a:ext uri="{FF2B5EF4-FFF2-40B4-BE49-F238E27FC236}">
                <a16:creationId xmlns:a16="http://schemas.microsoft.com/office/drawing/2014/main" xmlns="" id="{0CC8DA37-7893-4592-BAAE-BD505D46E24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876802" y="1216663"/>
            <a:ext cx="3886199" cy="2982058"/>
          </a:xfrm>
          <a:prstGeom prst="rect">
            <a:avLst/>
          </a:prstGeom>
          <a:ln w="38100">
            <a:solidFill>
              <a:srgbClr val="92D050"/>
            </a:solid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xmlns="" id="{67E927EA-E871-4B93-A2F4-A90D5FA8E3E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19081" y="2160414"/>
            <a:ext cx="1200519" cy="649461"/>
          </a:xfrm>
          <a:prstGeom prst="rect">
            <a:avLst/>
          </a:prstGeom>
        </p:spPr>
      </p:pic>
      <p:pic>
        <p:nvPicPr>
          <p:cNvPr id="11" name="Picture 10">
            <a:extLst>
              <a:ext uri="{FF2B5EF4-FFF2-40B4-BE49-F238E27FC236}">
                <a16:creationId xmlns:a16="http://schemas.microsoft.com/office/drawing/2014/main" xmlns="" id="{5A117C1B-DB06-426B-A807-4C3FA648C39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29000" y="3409950"/>
            <a:ext cx="838200" cy="838200"/>
          </a:xfrm>
          <a:prstGeom prst="rect">
            <a:avLst/>
          </a:prstGeom>
          <a:ln>
            <a:noFill/>
          </a:ln>
        </p:spPr>
      </p:pic>
    </p:spTree>
    <p:extLst>
      <p:ext uri="{BB962C8B-B14F-4D97-AF65-F5344CB8AC3E}">
        <p14:creationId xmlns:p14="http://schemas.microsoft.com/office/powerpoint/2010/main" val="3756126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1000" y="1143000"/>
            <a:ext cx="6477000" cy="3028950"/>
          </a:xfrm>
        </p:spPr>
        <p:txBody>
          <a:bodyPr/>
          <a:lstStyle/>
          <a:p>
            <a:r>
              <a:rPr lang="en-US" sz="2400" dirty="0"/>
              <a:t>Contemporary Fresh Look </a:t>
            </a:r>
          </a:p>
          <a:p>
            <a:r>
              <a:rPr lang="en-US" sz="2400" dirty="0"/>
              <a:t>Serves mid-size workgroups</a:t>
            </a:r>
          </a:p>
          <a:p>
            <a:r>
              <a:rPr lang="en-US" sz="2400" dirty="0"/>
              <a:t>Powerful specs </a:t>
            </a:r>
          </a:p>
          <a:p>
            <a:r>
              <a:rPr lang="en-US" sz="2400" dirty="0"/>
              <a:t>Convenient workflow-enhancing features</a:t>
            </a:r>
          </a:p>
          <a:p>
            <a:r>
              <a:rPr lang="en-US" sz="2400" dirty="0"/>
              <a:t>Secure &amp; environmentally friendly</a:t>
            </a:r>
          </a:p>
          <a:p>
            <a:r>
              <a:rPr lang="en-US" sz="2400" dirty="0"/>
              <a:t>Configurable to meet user’s needs</a:t>
            </a:r>
          </a:p>
          <a:p>
            <a:endParaRPr lang="en-US" sz="2400" dirty="0"/>
          </a:p>
        </p:txBody>
      </p:sp>
      <p:sp>
        <p:nvSpPr>
          <p:cNvPr id="3" name="Text Placeholder 2"/>
          <p:cNvSpPr>
            <a:spLocks noGrp="1"/>
          </p:cNvSpPr>
          <p:nvPr>
            <p:ph type="body" sz="quarter" idx="12"/>
          </p:nvPr>
        </p:nvSpPr>
        <p:spPr/>
        <p:txBody>
          <a:bodyPr/>
          <a:lstStyle/>
          <a:p>
            <a:r>
              <a:rPr lang="en-US" dirty="0"/>
              <a:t>Summary</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00600" y="1127622"/>
            <a:ext cx="3857600" cy="3316066"/>
          </a:xfrm>
          <a:prstGeom prst="rect">
            <a:avLst/>
          </a:prstGeom>
        </p:spPr>
      </p:pic>
    </p:spTree>
    <p:extLst>
      <p:ext uri="{BB962C8B-B14F-4D97-AF65-F5344CB8AC3E}">
        <p14:creationId xmlns:p14="http://schemas.microsoft.com/office/powerpoint/2010/main" val="42457651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4200" y="1037642"/>
            <a:ext cx="4419600" cy="677108"/>
          </a:xfrm>
          <a:prstGeom prst="rect">
            <a:avLst/>
          </a:prstGeom>
          <a:noFill/>
        </p:spPr>
        <p:txBody>
          <a:bodyPr wrap="square" lIns="0" tIns="0" rIns="0" bIns="0" rtlCol="0">
            <a:spAutoFit/>
          </a:bodyPr>
          <a:lstStyle/>
          <a:p>
            <a:r>
              <a:rPr lang="en-US" sz="4400" b="0" i="0" dirty="0">
                <a:solidFill>
                  <a:schemeClr val="bg1"/>
                </a:solidFill>
                <a:latin typeface="Eurostile LT Std Demi"/>
                <a:cs typeface="Eurostile LT Std Demi"/>
              </a:rPr>
              <a:t>THANK </a:t>
            </a:r>
            <a:r>
              <a:rPr lang="en-US" sz="4400" dirty="0">
                <a:solidFill>
                  <a:schemeClr val="bg1"/>
                </a:solidFill>
                <a:latin typeface="Eurostile LT Std Demi"/>
                <a:cs typeface="Eurostile LT Std Demi"/>
              </a:rPr>
              <a:t>YOU.</a:t>
            </a:r>
            <a:endParaRPr lang="en-US" sz="4400" b="0" i="0" dirty="0">
              <a:solidFill>
                <a:schemeClr val="bg1"/>
              </a:solidFill>
              <a:latin typeface="Eurostile LT Std Demi"/>
              <a:cs typeface="Eurostile LT Std Demi"/>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2"/>
          </p:nvPr>
        </p:nvSpPr>
        <p:spPr/>
        <p:txBody>
          <a:bodyPr/>
          <a:lstStyle/>
          <a:p>
            <a:r>
              <a:rPr lang="en-US" dirty="0"/>
              <a:t>Introduction to New Product Line</a:t>
            </a:r>
          </a:p>
          <a:p>
            <a:endParaRPr lang="en-US" dirty="0"/>
          </a:p>
        </p:txBody>
      </p:sp>
      <p:sp>
        <p:nvSpPr>
          <p:cNvPr id="6" name="Title 5"/>
          <p:cNvSpPr txBox="1">
            <a:spLocks/>
          </p:cNvSpPr>
          <p:nvPr/>
        </p:nvSpPr>
        <p:spPr>
          <a:xfrm>
            <a:off x="147941" y="960671"/>
            <a:ext cx="3509660" cy="620479"/>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Eurostile LT Std" pitchFamily="34" charset="0"/>
                <a:ea typeface="+mj-ea"/>
                <a:cs typeface="+mj-cs"/>
              </a:rPr>
              <a:t>Model Numbers</a:t>
            </a:r>
            <a:br>
              <a:rPr kumimoji="0" lang="en-US" sz="2400" b="0" i="0" u="none" strike="noStrike" kern="1200" cap="none" spc="0" normalizeH="0" baseline="0" noProof="0" dirty="0">
                <a:ln>
                  <a:noFill/>
                </a:ln>
                <a:solidFill>
                  <a:schemeClr val="tx1"/>
                </a:solidFill>
                <a:effectLst/>
                <a:uLnTx/>
                <a:uFillTx/>
                <a:latin typeface="Eurostile LT Std" pitchFamily="34" charset="0"/>
                <a:ea typeface="+mj-ea"/>
                <a:cs typeface="+mj-cs"/>
              </a:rPr>
            </a:br>
            <a:endParaRPr kumimoji="0" lang="en-US" sz="1400" b="0" i="0" u="none" strike="noStrike" kern="1200" cap="none" spc="0" normalizeH="0" baseline="0" noProof="0" dirty="0">
              <a:ln>
                <a:noFill/>
              </a:ln>
              <a:solidFill>
                <a:schemeClr val="tx1"/>
              </a:solidFill>
              <a:effectLst/>
              <a:uLnTx/>
              <a:uFillTx/>
              <a:latin typeface="Eurostile LT Std" pitchFamily="34" charset="0"/>
              <a:ea typeface="+mj-ea"/>
              <a:cs typeface="+mj-cs"/>
            </a:endParaRPr>
          </a:p>
        </p:txBody>
      </p:sp>
      <p:sp>
        <p:nvSpPr>
          <p:cNvPr id="7" name="Rectangle 6"/>
          <p:cNvSpPr/>
          <p:nvPr/>
        </p:nvSpPr>
        <p:spPr>
          <a:xfrm>
            <a:off x="1939888" y="1885950"/>
            <a:ext cx="6289712" cy="584775"/>
          </a:xfrm>
          <a:prstGeom prst="rect">
            <a:avLst/>
          </a:prstGeom>
        </p:spPr>
        <p:txBody>
          <a:bodyPr wrap="square">
            <a:spAutoFit/>
          </a:bodyPr>
          <a:lstStyle/>
          <a:p>
            <a:pPr algn="ctr"/>
            <a:r>
              <a:rPr lang="en-US" sz="3200" b="1" dirty="0">
                <a:latin typeface="Eurostile LT Std" pitchFamily="34" charset="0"/>
              </a:rPr>
              <a:t>e-STUDIO</a:t>
            </a:r>
            <a:r>
              <a:rPr lang="en-US" sz="3200" b="1" dirty="0">
                <a:solidFill>
                  <a:srgbClr val="00B050"/>
                </a:solidFill>
                <a:latin typeface="Eurostile LT Std" pitchFamily="34" charset="0"/>
              </a:rPr>
              <a:t>50</a:t>
            </a:r>
            <a:r>
              <a:rPr lang="en-US" sz="3200" b="1" dirty="0">
                <a:solidFill>
                  <a:srgbClr val="FF0000"/>
                </a:solidFill>
                <a:latin typeface="Eurostile LT Std" pitchFamily="34" charset="0"/>
              </a:rPr>
              <a:t>1</a:t>
            </a:r>
            <a:r>
              <a:rPr lang="en-US" sz="3200" b="1" dirty="0">
                <a:solidFill>
                  <a:srgbClr val="002060"/>
                </a:solidFill>
                <a:latin typeface="Eurostile LT Std" pitchFamily="34" charset="0"/>
              </a:rPr>
              <a:t>5</a:t>
            </a:r>
            <a:r>
              <a:rPr lang="en-US" sz="3200" b="1" dirty="0">
                <a:solidFill>
                  <a:srgbClr val="00B0F0"/>
                </a:solidFill>
                <a:latin typeface="Eurostile LT Std" pitchFamily="34" charset="0"/>
              </a:rPr>
              <a:t>A</a:t>
            </a:r>
            <a:r>
              <a:rPr lang="en-US" sz="3200" b="1" dirty="0">
                <a:solidFill>
                  <a:srgbClr val="7030A0"/>
                </a:solidFill>
                <a:latin typeface="Eurostile LT Std" pitchFamily="34" charset="0"/>
              </a:rPr>
              <a:t>C</a:t>
            </a:r>
            <a:r>
              <a:rPr lang="en-US" sz="3200" b="1" dirty="0">
                <a:latin typeface="Eurostile LT Std" pitchFamily="34" charset="0"/>
              </a:rPr>
              <a:t> Series</a:t>
            </a:r>
            <a:endParaRPr lang="en-US" sz="3200" dirty="0">
              <a:latin typeface="Eurostile LT Std" pitchFamily="34" charset="0"/>
            </a:endParaRPr>
          </a:p>
        </p:txBody>
      </p:sp>
      <p:sp>
        <p:nvSpPr>
          <p:cNvPr id="11" name="TextBox 10"/>
          <p:cNvSpPr txBox="1"/>
          <p:nvPr/>
        </p:nvSpPr>
        <p:spPr>
          <a:xfrm>
            <a:off x="3433939" y="1504950"/>
            <a:ext cx="1138061" cy="276999"/>
          </a:xfrm>
          <a:prstGeom prst="rect">
            <a:avLst/>
          </a:prstGeom>
          <a:noFill/>
        </p:spPr>
        <p:txBody>
          <a:bodyPr wrap="square" rtlCol="0">
            <a:spAutoFit/>
          </a:bodyPr>
          <a:lstStyle/>
          <a:p>
            <a:pPr algn="ctr"/>
            <a:r>
              <a:rPr lang="en-US" sz="1200" dirty="0">
                <a:latin typeface="Eurostile LT Std" pitchFamily="34" charset="0"/>
              </a:rPr>
              <a:t>Speed (PPM)</a:t>
            </a:r>
          </a:p>
        </p:txBody>
      </p:sp>
      <p:cxnSp>
        <p:nvCxnSpPr>
          <p:cNvPr id="12" name="Straight Arrow Connector 11"/>
          <p:cNvCxnSpPr/>
          <p:nvPr/>
        </p:nvCxnSpPr>
        <p:spPr>
          <a:xfrm>
            <a:off x="5448334" y="1413510"/>
            <a:ext cx="0" cy="54864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6248400" y="1075551"/>
            <a:ext cx="1981200" cy="276999"/>
          </a:xfrm>
          <a:prstGeom prst="rect">
            <a:avLst/>
          </a:prstGeom>
          <a:noFill/>
        </p:spPr>
        <p:txBody>
          <a:bodyPr wrap="square" rtlCol="0">
            <a:spAutoFit/>
          </a:bodyPr>
          <a:lstStyle/>
          <a:p>
            <a:pPr algn="ctr"/>
            <a:r>
              <a:rPr lang="en-US" sz="1200" dirty="0">
                <a:latin typeface="Eurostile LT Std" pitchFamily="34" charset="0"/>
              </a:rPr>
              <a:t>New Suffix – “Advanced”</a:t>
            </a:r>
          </a:p>
        </p:txBody>
      </p:sp>
      <p:cxnSp>
        <p:nvCxnSpPr>
          <p:cNvPr id="14" name="Straight Arrow Connector 13"/>
          <p:cNvCxnSpPr/>
          <p:nvPr/>
        </p:nvCxnSpPr>
        <p:spPr>
          <a:xfrm flipH="1">
            <a:off x="5791200" y="1352550"/>
            <a:ext cx="490532" cy="6096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4152934" y="1304151"/>
            <a:ext cx="1480927" cy="276999"/>
          </a:xfrm>
          <a:prstGeom prst="rect">
            <a:avLst/>
          </a:prstGeom>
          <a:noFill/>
        </p:spPr>
        <p:txBody>
          <a:bodyPr wrap="square" rtlCol="0">
            <a:spAutoFit/>
          </a:bodyPr>
          <a:lstStyle/>
          <a:p>
            <a:pPr algn="ctr"/>
            <a:r>
              <a:rPr lang="en-US" sz="1200" dirty="0">
                <a:latin typeface="Eurostile LT Std" pitchFamily="34" charset="0"/>
              </a:rPr>
              <a:t>Generation</a:t>
            </a:r>
          </a:p>
        </p:txBody>
      </p:sp>
      <p:cxnSp>
        <p:nvCxnSpPr>
          <p:cNvPr id="17" name="Straight Arrow Connector 16"/>
          <p:cNvCxnSpPr/>
          <p:nvPr/>
        </p:nvCxnSpPr>
        <p:spPr>
          <a:xfrm>
            <a:off x="5029200" y="1604611"/>
            <a:ext cx="133585" cy="35753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6281732" y="1352550"/>
            <a:ext cx="745705" cy="276999"/>
          </a:xfrm>
          <a:prstGeom prst="rect">
            <a:avLst/>
          </a:prstGeom>
          <a:noFill/>
        </p:spPr>
        <p:txBody>
          <a:bodyPr wrap="square" rtlCol="0">
            <a:spAutoFit/>
          </a:bodyPr>
          <a:lstStyle/>
          <a:p>
            <a:pPr algn="ctr"/>
            <a:r>
              <a:rPr lang="en-US" sz="1200" dirty="0">
                <a:latin typeface="Eurostile LT Std" pitchFamily="34" charset="0"/>
              </a:rPr>
              <a:t>Color</a:t>
            </a:r>
          </a:p>
        </p:txBody>
      </p:sp>
      <p:cxnSp>
        <p:nvCxnSpPr>
          <p:cNvPr id="20" name="Straight Arrow Connector 19"/>
          <p:cNvCxnSpPr/>
          <p:nvPr/>
        </p:nvCxnSpPr>
        <p:spPr>
          <a:xfrm flipH="1">
            <a:off x="6070556" y="1657350"/>
            <a:ext cx="407948" cy="3048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4686334" y="1127291"/>
            <a:ext cx="1792170" cy="276999"/>
          </a:xfrm>
          <a:prstGeom prst="rect">
            <a:avLst/>
          </a:prstGeom>
          <a:noFill/>
        </p:spPr>
        <p:txBody>
          <a:bodyPr wrap="square" rtlCol="0">
            <a:spAutoFit/>
          </a:bodyPr>
          <a:lstStyle/>
          <a:p>
            <a:pPr algn="ctr"/>
            <a:r>
              <a:rPr lang="en-US" sz="1200" dirty="0">
                <a:latin typeface="Eurostile LT Std" pitchFamily="34" charset="0"/>
              </a:rPr>
              <a:t>Engine Family</a:t>
            </a:r>
          </a:p>
        </p:txBody>
      </p:sp>
      <p:cxnSp>
        <p:nvCxnSpPr>
          <p:cNvPr id="22" name="Straight Arrow Connector 21"/>
          <p:cNvCxnSpPr/>
          <p:nvPr/>
        </p:nvCxnSpPr>
        <p:spPr>
          <a:xfrm>
            <a:off x="4490861" y="1720989"/>
            <a:ext cx="195473" cy="27432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graphicFrame>
        <p:nvGraphicFramePr>
          <p:cNvPr id="23" name="表 42"/>
          <p:cNvGraphicFramePr>
            <a:graphicFrameLocks noGrp="1"/>
          </p:cNvGraphicFramePr>
          <p:nvPr/>
        </p:nvGraphicFramePr>
        <p:xfrm>
          <a:off x="6483117" y="2611160"/>
          <a:ext cx="2356083" cy="1722120"/>
        </p:xfrm>
        <a:graphic>
          <a:graphicData uri="http://schemas.openxmlformats.org/drawingml/2006/table">
            <a:tbl>
              <a:tblPr firstRow="1" bandRow="1">
                <a:tableStyleId>{5C22544A-7EE6-4342-B048-85BDC9FD1C3A}</a:tableStyleId>
              </a:tblPr>
              <a:tblGrid>
                <a:gridCol w="901779">
                  <a:extLst>
                    <a:ext uri="{9D8B030D-6E8A-4147-A177-3AD203B41FA5}">
                      <a16:colId xmlns:a16="http://schemas.microsoft.com/office/drawing/2014/main" xmlns="" val="20000"/>
                    </a:ext>
                  </a:extLst>
                </a:gridCol>
                <a:gridCol w="616103">
                  <a:extLst>
                    <a:ext uri="{9D8B030D-6E8A-4147-A177-3AD203B41FA5}">
                      <a16:colId xmlns:a16="http://schemas.microsoft.com/office/drawing/2014/main" xmlns="" val="20001"/>
                    </a:ext>
                  </a:extLst>
                </a:gridCol>
                <a:gridCol w="838201">
                  <a:extLst>
                    <a:ext uri="{9D8B030D-6E8A-4147-A177-3AD203B41FA5}">
                      <a16:colId xmlns:a16="http://schemas.microsoft.com/office/drawing/2014/main" xmlns="" val="20002"/>
                    </a:ext>
                  </a:extLst>
                </a:gridCol>
              </a:tblGrid>
              <a:tr h="381083">
                <a:tc gridSpan="2">
                  <a:txBody>
                    <a:bodyPr/>
                    <a:lstStyle/>
                    <a:p>
                      <a:pPr algn="ctr"/>
                      <a:r>
                        <a:rPr kumimoji="1" lang="en-US" altLang="ja-JP" sz="1100" b="1" dirty="0">
                          <a:solidFill>
                            <a:schemeClr val="tx1"/>
                          </a:solidFill>
                        </a:rPr>
                        <a:t>Category</a:t>
                      </a:r>
                      <a:endParaRPr kumimoji="1" lang="ja-JP" altLang="en-US" sz="11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kumimoji="1" lang="ja-JP" altLang="en-US" sz="11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a:solidFill>
                            <a:schemeClr val="tx1"/>
                          </a:solidFill>
                        </a:rPr>
                        <a:t>Engine Family ID #</a:t>
                      </a:r>
                      <a:endParaRPr kumimoji="1" lang="ja-JP" altLang="en-US" sz="11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231372">
                <a:tc rowSpan="2">
                  <a:txBody>
                    <a:bodyPr/>
                    <a:lstStyle/>
                    <a:p>
                      <a:pPr algn="ctr"/>
                      <a:r>
                        <a:rPr kumimoji="1" lang="en-US" altLang="ja-JP" sz="1100" b="0" dirty="0">
                          <a:solidFill>
                            <a:schemeClr val="tx1"/>
                          </a:solidFill>
                        </a:rPr>
                        <a:t>Low Speed Models</a:t>
                      </a:r>
                      <a:endParaRPr kumimoji="1" lang="ja-JP" altLang="en-US" sz="11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0" dirty="0">
                          <a:solidFill>
                            <a:schemeClr val="tx1"/>
                          </a:solidFill>
                        </a:rPr>
                        <a:t>Color</a:t>
                      </a:r>
                      <a:endParaRPr kumimoji="1" lang="ja-JP" altLang="en-US" sz="11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0" dirty="0">
                          <a:solidFill>
                            <a:schemeClr val="tx1"/>
                          </a:solidFill>
                        </a:rPr>
                        <a:t>0</a:t>
                      </a:r>
                      <a:endParaRPr kumimoji="1" lang="ja-JP" altLang="en-US" sz="11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231372">
                <a:tc vMerge="1">
                  <a:txBody>
                    <a:bodyPr/>
                    <a:lstStyle/>
                    <a:p>
                      <a:pPr algn="ctr"/>
                      <a:endParaRPr kumimoji="1" lang="ja-JP" altLang="en-US" sz="11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0" dirty="0">
                          <a:solidFill>
                            <a:schemeClr val="tx1"/>
                          </a:solidFill>
                        </a:rPr>
                        <a:t>B&amp;W</a:t>
                      </a:r>
                      <a:endParaRPr kumimoji="1" lang="ja-JP" altLang="en-US" sz="11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0" dirty="0">
                          <a:solidFill>
                            <a:schemeClr val="tx1"/>
                          </a:solidFill>
                        </a:rPr>
                        <a:t> 3 / 9 / 2</a:t>
                      </a:r>
                      <a:endParaRPr kumimoji="1" lang="ja-JP" altLang="en-US" sz="11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231372">
                <a:tc rowSpan="3">
                  <a:txBody>
                    <a:bodyPr/>
                    <a:lstStyle/>
                    <a:p>
                      <a:pPr algn="ctr"/>
                      <a:r>
                        <a:rPr kumimoji="1" lang="en-US" altLang="ja-JP" sz="1100" b="0" dirty="0">
                          <a:solidFill>
                            <a:schemeClr val="tx1"/>
                          </a:solidFill>
                        </a:rPr>
                        <a:t>Mid / High Speed Models</a:t>
                      </a:r>
                      <a:endParaRPr kumimoji="1" lang="ja-JP" altLang="en-US" sz="11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kumimoji="1" lang="en-US" altLang="ja-JP" sz="1100" b="0" dirty="0">
                          <a:solidFill>
                            <a:schemeClr val="tx1"/>
                          </a:solidFill>
                        </a:rPr>
                        <a:t>Color</a:t>
                      </a:r>
                      <a:endParaRPr kumimoji="1" lang="ja-JP" altLang="en-US" sz="11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0" dirty="0">
                          <a:solidFill>
                            <a:schemeClr val="tx1"/>
                          </a:solidFill>
                        </a:rPr>
                        <a:t>5</a:t>
                      </a:r>
                      <a:endParaRPr kumimoji="1" lang="ja-JP" altLang="en-US" sz="11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231372">
                <a:tc vMerge="1">
                  <a:txBody>
                    <a:bodyPr/>
                    <a:lstStyle/>
                    <a:p>
                      <a:pPr algn="ctr"/>
                      <a:endParaRPr kumimoji="1" lang="ja-JP" altLang="en-US" sz="11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kumimoji="1" lang="ja-JP" altLang="en-US" sz="11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0" dirty="0">
                          <a:solidFill>
                            <a:schemeClr val="tx1"/>
                          </a:solidFill>
                        </a:rPr>
                        <a:t>6 / 7</a:t>
                      </a:r>
                      <a:endParaRPr kumimoji="1" lang="ja-JP" altLang="en-US" sz="11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231372">
                <a:tc vMerge="1">
                  <a:txBody>
                    <a:bodyPr/>
                    <a:lstStyle/>
                    <a:p>
                      <a:pPr algn="ctr"/>
                      <a:endParaRPr kumimoji="1" lang="ja-JP" altLang="en-US" sz="11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0" dirty="0">
                          <a:solidFill>
                            <a:schemeClr val="tx1"/>
                          </a:solidFill>
                        </a:rPr>
                        <a:t>B&amp;W</a:t>
                      </a:r>
                      <a:endParaRPr kumimoji="1" lang="ja-JP" altLang="en-US" sz="11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0" dirty="0">
                          <a:solidFill>
                            <a:schemeClr val="tx1"/>
                          </a:solidFill>
                        </a:rPr>
                        <a:t>8</a:t>
                      </a:r>
                      <a:endParaRPr kumimoji="1" lang="ja-JP" altLang="en-US" sz="11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bl>
          </a:graphicData>
        </a:graphic>
      </p:graphicFrame>
      <p:sp>
        <p:nvSpPr>
          <p:cNvPr id="24" name="Horizontal Scroll 23"/>
          <p:cNvSpPr/>
          <p:nvPr/>
        </p:nvSpPr>
        <p:spPr>
          <a:xfrm>
            <a:off x="2971800" y="3257550"/>
            <a:ext cx="2662061" cy="1188720"/>
          </a:xfrm>
          <a:prstGeom prst="horizont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lowchart: Merge 24"/>
          <p:cNvSpPr/>
          <p:nvPr/>
        </p:nvSpPr>
        <p:spPr>
          <a:xfrm>
            <a:off x="2743200" y="2470725"/>
            <a:ext cx="3327356" cy="558225"/>
          </a:xfrm>
          <a:prstGeom prst="flowChartMerg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3200400" y="3409950"/>
            <a:ext cx="2357261" cy="923330"/>
          </a:xfrm>
          <a:prstGeom prst="rect">
            <a:avLst/>
          </a:prstGeom>
          <a:noFill/>
        </p:spPr>
        <p:txBody>
          <a:bodyPr wrap="square" rtlCol="0">
            <a:spAutoFit/>
          </a:bodyPr>
          <a:lstStyle/>
          <a:p>
            <a:pPr algn="ctr"/>
            <a:r>
              <a:rPr lang="en-US" dirty="0">
                <a:latin typeface="Eurostile LT Std" pitchFamily="34" charset="0"/>
              </a:rPr>
              <a:t>50 PPM 2nd Generation Advanced Color </a:t>
            </a:r>
          </a:p>
        </p:txBody>
      </p:sp>
      <p:pic>
        <p:nvPicPr>
          <p:cNvPr id="3" name="Picture 2">
            <a:extLst>
              <a:ext uri="{FF2B5EF4-FFF2-40B4-BE49-F238E27FC236}">
                <a16:creationId xmlns:a16="http://schemas.microsoft.com/office/drawing/2014/main" xmlns="" id="{D5C5447A-0F86-47FF-B022-3D5A1220369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1000" y="1275085"/>
            <a:ext cx="2176673" cy="3292916"/>
          </a:xfrm>
          <a:prstGeom prst="rect">
            <a:avLst/>
          </a:prstGeom>
        </p:spPr>
      </p:pic>
    </p:spTree>
    <p:extLst>
      <p:ext uri="{BB962C8B-B14F-4D97-AF65-F5344CB8AC3E}">
        <p14:creationId xmlns:p14="http://schemas.microsoft.com/office/powerpoint/2010/main" val="910940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0"/>
          </p:nvPr>
        </p:nvSpPr>
        <p:spPr>
          <a:xfrm>
            <a:off x="381000" y="1047750"/>
            <a:ext cx="6096000" cy="3028950"/>
          </a:xfrm>
        </p:spPr>
        <p:txBody>
          <a:bodyPr/>
          <a:lstStyle/>
          <a:p>
            <a:r>
              <a:rPr lang="en-US" sz="2400" dirty="0"/>
              <a:t>20 – 50 PPM Full-Featured Color &amp; Monochrome MFPs</a:t>
            </a:r>
          </a:p>
          <a:p>
            <a:pPr lvl="1"/>
            <a:r>
              <a:rPr lang="en-US" sz="2000" dirty="0"/>
              <a:t>Copy, Print &amp; Scan std. Fax optional</a:t>
            </a:r>
          </a:p>
          <a:p>
            <a:r>
              <a:rPr lang="en-US" sz="2400" dirty="0"/>
              <a:t>Contemporary Styling!</a:t>
            </a:r>
          </a:p>
          <a:p>
            <a:pPr lvl="1"/>
            <a:r>
              <a:rPr lang="en-US" sz="2000" dirty="0"/>
              <a:t>Proven Technology</a:t>
            </a:r>
          </a:p>
          <a:p>
            <a:r>
              <a:rPr lang="en-US" sz="2400" dirty="0"/>
              <a:t>Competitive Specifications</a:t>
            </a:r>
          </a:p>
          <a:p>
            <a:pPr lvl="1"/>
            <a:r>
              <a:rPr lang="en-US" sz="2000" dirty="0"/>
              <a:t>New User Interface</a:t>
            </a:r>
          </a:p>
          <a:p>
            <a:pPr lvl="1"/>
            <a:r>
              <a:rPr lang="en-US" sz="2000" dirty="0"/>
              <a:t>High-Speed Dual Core Processor</a:t>
            </a:r>
          </a:p>
          <a:p>
            <a:pPr lvl="1"/>
            <a:r>
              <a:rPr lang="en-US" sz="2000" dirty="0"/>
              <a:t>New Features</a:t>
            </a:r>
          </a:p>
          <a:p>
            <a:endParaRPr lang="en-US" sz="2400" dirty="0"/>
          </a:p>
          <a:p>
            <a:endParaRPr lang="en-US" sz="2400" dirty="0"/>
          </a:p>
        </p:txBody>
      </p:sp>
      <p:sp>
        <p:nvSpPr>
          <p:cNvPr id="5" name="Text Placeholder 2"/>
          <p:cNvSpPr>
            <a:spLocks noGrp="1"/>
          </p:cNvSpPr>
          <p:nvPr>
            <p:ph type="body" sz="quarter" idx="12"/>
          </p:nvPr>
        </p:nvSpPr>
        <p:spPr>
          <a:xfrm>
            <a:off x="381000" y="209550"/>
            <a:ext cx="8458200" cy="685800"/>
          </a:xfrm>
        </p:spPr>
        <p:txBody>
          <a:bodyPr/>
          <a:lstStyle/>
          <a:p>
            <a:r>
              <a:rPr lang="en-US" dirty="0"/>
              <a:t>Introduction to New Product Line</a:t>
            </a:r>
          </a:p>
          <a:p>
            <a:endParaRPr lang="en-US" dirty="0"/>
          </a:p>
        </p:txBody>
      </p:sp>
      <p:pic>
        <p:nvPicPr>
          <p:cNvPr id="3" name="Picture 2">
            <a:extLst>
              <a:ext uri="{FF2B5EF4-FFF2-40B4-BE49-F238E27FC236}">
                <a16:creationId xmlns:a16="http://schemas.microsoft.com/office/drawing/2014/main" xmlns="" id="{5BEEBBBD-A6A4-4D15-BE53-C8648B7254E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29400" y="1066693"/>
            <a:ext cx="2065867" cy="3368778"/>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Placeholder 2"/>
          <p:cNvSpPr>
            <a:spLocks noGrp="1"/>
          </p:cNvSpPr>
          <p:nvPr>
            <p:ph type="body" sz="quarter" idx="12"/>
          </p:nvPr>
        </p:nvSpPr>
        <p:spPr>
          <a:xfrm>
            <a:off x="381000" y="209550"/>
            <a:ext cx="8458200" cy="685800"/>
          </a:xfrm>
        </p:spPr>
        <p:txBody>
          <a:bodyPr/>
          <a:lstStyle/>
          <a:p>
            <a:r>
              <a:rPr lang="en-US" dirty="0"/>
              <a:t>Introduction to New Product Line</a:t>
            </a:r>
          </a:p>
        </p:txBody>
      </p:sp>
      <p:sp>
        <p:nvSpPr>
          <p:cNvPr id="49" name="Slide Number Placeholder 3"/>
          <p:cNvSpPr txBox="1">
            <a:spLocks/>
          </p:cNvSpPr>
          <p:nvPr/>
        </p:nvSpPr>
        <p:spPr>
          <a:xfrm>
            <a:off x="14733588" y="457200"/>
            <a:ext cx="684212" cy="293688"/>
          </a:xfrm>
          <a:prstGeom prst="rect">
            <a:avLst/>
          </a:prstGeom>
        </p:spPr>
        <p:txBody>
          <a:bodyPr tIns="0" bIns="0"/>
          <a:lstStyle/>
          <a:p>
            <a:pPr marL="342900" marR="0" lvl="0" indent="-342900" algn="l" defTabSz="457200" rtl="0" eaLnBrk="1" fontAlgn="auto" latinLnBrk="0" hangingPunct="1">
              <a:lnSpc>
                <a:spcPct val="100000"/>
              </a:lnSpc>
              <a:spcBef>
                <a:spcPct val="20000"/>
              </a:spcBef>
              <a:spcAft>
                <a:spcPts val="0"/>
              </a:spcAft>
              <a:buClrTx/>
              <a:buSzPct val="100000"/>
              <a:buFontTx/>
              <a:buBlip>
                <a:blip r:embed="rId3"/>
              </a:buBlip>
              <a:tabLst/>
              <a:defRPr/>
            </a:pPr>
            <a:fld id="{673AF79B-8A30-A64F-9273-E77203AB2D3C}" type="slidenum">
              <a:rPr kumimoji="0" lang="en-US" sz="3200" b="0" i="0" u="none" strike="noStrike" kern="1200" cap="none" spc="0" normalizeH="0" baseline="0" noProof="0" smtClean="0">
                <a:ln>
                  <a:noFill/>
                </a:ln>
                <a:solidFill>
                  <a:schemeClr val="tx1"/>
                </a:solidFill>
                <a:effectLst/>
                <a:uLnTx/>
                <a:uFillTx/>
                <a:latin typeface="Eurostile LT Std Medium"/>
                <a:ea typeface="+mn-ea"/>
                <a:cs typeface="Eurostile LT Std Medium"/>
              </a:rPr>
              <a:pPr marL="342900" marR="0" lvl="0" indent="-342900" algn="l" defTabSz="457200" rtl="0" eaLnBrk="1" fontAlgn="auto" latinLnBrk="0" hangingPunct="1">
                <a:lnSpc>
                  <a:spcPct val="100000"/>
                </a:lnSpc>
                <a:spcBef>
                  <a:spcPct val="20000"/>
                </a:spcBef>
                <a:spcAft>
                  <a:spcPts val="0"/>
                </a:spcAft>
                <a:buClrTx/>
                <a:buSzPct val="100000"/>
                <a:buFontTx/>
                <a:buBlip>
                  <a:blip r:embed="rId3"/>
                </a:buBlip>
                <a:tabLst/>
                <a:defRPr/>
              </a:pPr>
              <a:t>6</a:t>
            </a:fld>
            <a:endParaRPr kumimoji="0" lang="en-US" sz="3200" b="0" i="0" u="none" strike="noStrike" kern="1200" cap="none" spc="0" normalizeH="0" baseline="0" noProof="0" dirty="0">
              <a:ln>
                <a:noFill/>
              </a:ln>
              <a:solidFill>
                <a:schemeClr val="tx1"/>
              </a:solidFill>
              <a:effectLst/>
              <a:uLnTx/>
              <a:uFillTx/>
              <a:latin typeface="Eurostile LT Std Medium"/>
              <a:ea typeface="+mn-ea"/>
              <a:cs typeface="Eurostile LT Std Medium"/>
            </a:endParaRPr>
          </a:p>
        </p:txBody>
      </p:sp>
      <p:sp>
        <p:nvSpPr>
          <p:cNvPr id="51" name="Subtitle 2"/>
          <p:cNvSpPr txBox="1">
            <a:spLocks/>
          </p:cNvSpPr>
          <p:nvPr/>
        </p:nvSpPr>
        <p:spPr bwMode="auto">
          <a:xfrm>
            <a:off x="685800" y="971550"/>
            <a:ext cx="7924799"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marR="0" lvl="0" algn="l" defTabSz="914400" rtl="0" eaLnBrk="1" fontAlgn="base" latinLnBrk="0" hangingPunct="1">
              <a:lnSpc>
                <a:spcPct val="100000"/>
              </a:lnSpc>
              <a:spcBef>
                <a:spcPts val="0"/>
              </a:spcBef>
              <a:spcAft>
                <a:spcPct val="0"/>
              </a:spcAft>
              <a:buClrTx/>
              <a:buSzTx/>
              <a:tabLst/>
              <a:defRPr/>
            </a:pPr>
            <a:r>
              <a:rPr kumimoji="0" lang="en-US" sz="1600" i="0" u="none" strike="noStrike" kern="0" cap="none" spc="0" normalizeH="0" baseline="0" noProof="0" dirty="0">
                <a:ln>
                  <a:noFill/>
                </a:ln>
                <a:solidFill>
                  <a:schemeClr val="tx1"/>
                </a:solidFill>
                <a:effectLst/>
                <a:uLnTx/>
                <a:uFillTx/>
                <a:latin typeface="Eurostile LT Std" pitchFamily="34" charset="0"/>
                <a:cs typeface="ＭＳ Ｐゴシック" charset="0"/>
              </a:rPr>
              <a:t>These three model families below are built on essentially the same platform, but do have some significant differences. This table highlights the key differences.</a:t>
            </a:r>
          </a:p>
        </p:txBody>
      </p:sp>
      <p:graphicFrame>
        <p:nvGraphicFramePr>
          <p:cNvPr id="52" name="Table 51"/>
          <p:cNvGraphicFramePr>
            <a:graphicFrameLocks noGrp="1"/>
          </p:cNvGraphicFramePr>
          <p:nvPr>
            <p:extLst>
              <p:ext uri="{D42A27DB-BD31-4B8C-83A1-F6EECF244321}">
                <p14:modId xmlns:p14="http://schemas.microsoft.com/office/powerpoint/2010/main" val="2445749368"/>
              </p:ext>
            </p:extLst>
          </p:nvPr>
        </p:nvGraphicFramePr>
        <p:xfrm>
          <a:off x="457200" y="1559884"/>
          <a:ext cx="8350529" cy="2819400"/>
        </p:xfrm>
        <a:graphic>
          <a:graphicData uri="http://schemas.openxmlformats.org/drawingml/2006/table">
            <a:tbl>
              <a:tblPr firstRow="1" bandRow="1">
                <a:tableStyleId>{5C22544A-7EE6-4342-B048-85BDC9FD1C3A}</a:tableStyleId>
              </a:tblPr>
              <a:tblGrid>
                <a:gridCol w="1851303">
                  <a:extLst>
                    <a:ext uri="{9D8B030D-6E8A-4147-A177-3AD203B41FA5}">
                      <a16:colId xmlns:a16="http://schemas.microsoft.com/office/drawing/2014/main" xmlns="" val="20000"/>
                    </a:ext>
                  </a:extLst>
                </a:gridCol>
                <a:gridCol w="2184862">
                  <a:extLst>
                    <a:ext uri="{9D8B030D-6E8A-4147-A177-3AD203B41FA5}">
                      <a16:colId xmlns:a16="http://schemas.microsoft.com/office/drawing/2014/main" xmlns="" val="20001"/>
                    </a:ext>
                  </a:extLst>
                </a:gridCol>
                <a:gridCol w="2218649">
                  <a:extLst>
                    <a:ext uri="{9D8B030D-6E8A-4147-A177-3AD203B41FA5}">
                      <a16:colId xmlns:a16="http://schemas.microsoft.com/office/drawing/2014/main" xmlns="" val="20002"/>
                    </a:ext>
                  </a:extLst>
                </a:gridCol>
                <a:gridCol w="2095715">
                  <a:extLst>
                    <a:ext uri="{9D8B030D-6E8A-4147-A177-3AD203B41FA5}">
                      <a16:colId xmlns:a16="http://schemas.microsoft.com/office/drawing/2014/main" xmlns="" val="20003"/>
                    </a:ext>
                  </a:extLst>
                </a:gridCol>
              </a:tblGrid>
              <a:tr h="350520">
                <a:tc>
                  <a:txBody>
                    <a:bodyPr/>
                    <a:lstStyle/>
                    <a:p>
                      <a:endParaRPr lang="en-US" sz="1050" b="1" dirty="0">
                        <a:latin typeface="Eurostile LT Std" pitchFamily="34" charset="0"/>
                      </a:endParaRP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endParaRPr lang="en-US" sz="1000" dirty="0">
                        <a:latin typeface="Eurostile LT Std" pitchFamily="34" charset="0"/>
                      </a:endParaRPr>
                    </a:p>
                  </a:txBody>
                  <a:tcPr>
                    <a:lnT w="19050" cap="flat" cmpd="sng" algn="ctr">
                      <a:solidFill>
                        <a:schemeClr val="tx1"/>
                      </a:solidFill>
                      <a:prstDash val="solid"/>
                      <a:round/>
                      <a:headEnd type="none" w="med" len="med"/>
                      <a:tailEnd type="none" w="med" len="med"/>
                    </a:lnT>
                  </a:tcPr>
                </a:tc>
                <a:tc>
                  <a:txBody>
                    <a:bodyPr/>
                    <a:lstStyle/>
                    <a:p>
                      <a:endParaRPr lang="en-US" sz="1000" dirty="0">
                        <a:latin typeface="Eurostile LT Std" pitchFamily="34" charset="0"/>
                      </a:endParaRPr>
                    </a:p>
                  </a:txBody>
                  <a:tcPr>
                    <a:lnT w="19050" cap="flat" cmpd="sng" algn="ctr">
                      <a:solidFill>
                        <a:schemeClr val="tx1"/>
                      </a:solidFill>
                      <a:prstDash val="solid"/>
                      <a:round/>
                      <a:headEnd type="none" w="med" len="med"/>
                      <a:tailEnd type="none" w="med" len="med"/>
                    </a:lnT>
                  </a:tcPr>
                </a:tc>
                <a:tc>
                  <a:txBody>
                    <a:bodyPr/>
                    <a:lstStyle/>
                    <a:p>
                      <a:endParaRPr lang="en-US" sz="1000" dirty="0">
                        <a:latin typeface="Eurostile LT Std" pitchFamily="34" charset="0"/>
                      </a:endParaRPr>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0"/>
                  </a:ext>
                </a:extLst>
              </a:tr>
              <a:tr h="274320">
                <a:tc>
                  <a:txBody>
                    <a:bodyPr/>
                    <a:lstStyle/>
                    <a:p>
                      <a:r>
                        <a:rPr lang="en-US" sz="1100" b="1" dirty="0">
                          <a:latin typeface="Eurostile LT Std" pitchFamily="34" charset="0"/>
                        </a:rPr>
                        <a:t>Models (</a:t>
                      </a:r>
                      <a:r>
                        <a:rPr lang="en-US" sz="1100" b="1" dirty="0" err="1">
                          <a:latin typeface="Eurostile LT Std" pitchFamily="34" charset="0"/>
                        </a:rPr>
                        <a:t>ppm</a:t>
                      </a:r>
                      <a:r>
                        <a:rPr lang="en-US" sz="1100" b="1" dirty="0">
                          <a:latin typeface="Eurostile LT Std" pitchFamily="34" charset="0"/>
                        </a:rPr>
                        <a:t>)</a:t>
                      </a:r>
                    </a:p>
                  </a:txBody>
                  <a:tcPr>
                    <a:lnL w="19050" cap="flat" cmpd="sng" algn="ctr">
                      <a:solidFill>
                        <a:schemeClr val="tx1"/>
                      </a:solidFill>
                      <a:prstDash val="solid"/>
                      <a:round/>
                      <a:headEnd type="none" w="med" len="med"/>
                      <a:tailEnd type="none" w="med" len="med"/>
                    </a:lnL>
                  </a:tcPr>
                </a:tc>
                <a:tc>
                  <a:txBody>
                    <a:bodyPr/>
                    <a:lstStyle/>
                    <a:p>
                      <a:pPr algn="ctr"/>
                      <a:r>
                        <a:rPr lang="en-US" sz="1000" b="0" dirty="0">
                          <a:latin typeface="Eurostile LT Std" pitchFamily="34" charset="0"/>
                        </a:rPr>
                        <a:t>20, 25</a:t>
                      </a:r>
                    </a:p>
                  </a:txBody>
                  <a:tcPr/>
                </a:tc>
                <a:tc>
                  <a:txBody>
                    <a:bodyPr/>
                    <a:lstStyle/>
                    <a:p>
                      <a:pPr algn="ctr"/>
                      <a:r>
                        <a:rPr lang="en-US" sz="1000" b="0" dirty="0">
                          <a:latin typeface="Eurostile LT Std" pitchFamily="34" charset="0"/>
                        </a:rPr>
                        <a:t>25, 30, 35, 45, 50</a:t>
                      </a:r>
                    </a:p>
                  </a:txBody>
                  <a:tcPr/>
                </a:tc>
                <a:tc>
                  <a:txBody>
                    <a:bodyPr/>
                    <a:lstStyle/>
                    <a:p>
                      <a:pPr algn="ctr"/>
                      <a:r>
                        <a:rPr lang="en-US" sz="1000" b="0" dirty="0">
                          <a:latin typeface="Eurostile LT Std" pitchFamily="34" charset="0"/>
                        </a:rPr>
                        <a:t>20, 25, 30, 35, 45, 50</a:t>
                      </a:r>
                    </a:p>
                  </a:txBody>
                  <a:tcP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1"/>
                  </a:ext>
                </a:extLst>
              </a:tr>
              <a:tr h="274320">
                <a:tc>
                  <a:txBody>
                    <a:bodyPr/>
                    <a:lstStyle/>
                    <a:p>
                      <a:r>
                        <a:rPr lang="en-US" sz="1100" b="1" dirty="0">
                          <a:latin typeface="Eurostile LT Std" pitchFamily="34" charset="0"/>
                        </a:rPr>
                        <a:t>Color/Mono</a:t>
                      </a:r>
                    </a:p>
                  </a:txBody>
                  <a:tcPr>
                    <a:lnL w="19050" cap="flat" cmpd="sng" algn="ctr">
                      <a:solidFill>
                        <a:schemeClr val="tx1"/>
                      </a:solidFill>
                      <a:prstDash val="solid"/>
                      <a:round/>
                      <a:headEnd type="none" w="med" len="med"/>
                      <a:tailEnd type="none" w="med" len="med"/>
                    </a:lnL>
                  </a:tcPr>
                </a:tc>
                <a:tc>
                  <a:txBody>
                    <a:bodyPr/>
                    <a:lstStyle/>
                    <a:p>
                      <a:pPr algn="ctr"/>
                      <a:r>
                        <a:rPr lang="en-US" sz="1000" b="0" dirty="0">
                          <a:latin typeface="Eurostile LT Std" pitchFamily="34" charset="0"/>
                        </a:rPr>
                        <a:t>Color</a:t>
                      </a:r>
                    </a:p>
                  </a:txBody>
                  <a:tcPr/>
                </a:tc>
                <a:tc>
                  <a:txBody>
                    <a:bodyPr/>
                    <a:lstStyle/>
                    <a:p>
                      <a:pPr algn="ctr"/>
                      <a:r>
                        <a:rPr lang="en-US" sz="1000" b="0" dirty="0">
                          <a:latin typeface="Eurostile LT Std" pitchFamily="34" charset="0"/>
                        </a:rPr>
                        <a:t>Color</a:t>
                      </a:r>
                    </a:p>
                  </a:txBody>
                  <a:tcPr/>
                </a:tc>
                <a:tc>
                  <a:txBody>
                    <a:bodyPr/>
                    <a:lstStyle/>
                    <a:p>
                      <a:pPr algn="ctr"/>
                      <a:r>
                        <a:rPr lang="en-US" sz="1000" b="0" dirty="0">
                          <a:latin typeface="Eurostile LT Std" pitchFamily="34" charset="0"/>
                        </a:rPr>
                        <a:t>Mono</a:t>
                      </a:r>
                    </a:p>
                  </a:txBody>
                  <a:tcP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2"/>
                  </a:ext>
                </a:extLst>
              </a:tr>
              <a:tr h="274320">
                <a:tc>
                  <a:txBody>
                    <a:bodyPr/>
                    <a:lstStyle/>
                    <a:p>
                      <a:r>
                        <a:rPr lang="en-US" sz="1100" b="1" dirty="0">
                          <a:latin typeface="Eurostile LT Std" pitchFamily="34" charset="0"/>
                        </a:rPr>
                        <a:t>Laser/LED</a:t>
                      </a:r>
                    </a:p>
                  </a:txBody>
                  <a:tcPr>
                    <a:lnL w="19050" cap="flat" cmpd="sng" algn="ctr">
                      <a:solidFill>
                        <a:schemeClr val="tx1"/>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dirty="0">
                          <a:latin typeface="Eurostile LT Std" pitchFamily="34" charset="0"/>
                        </a:rPr>
                        <a:t>LED</a:t>
                      </a:r>
                    </a:p>
                  </a:txBody>
                  <a:tcPr/>
                </a:tc>
                <a:tc>
                  <a:txBody>
                    <a:bodyPr/>
                    <a:lstStyle/>
                    <a:p>
                      <a:pPr algn="ctr"/>
                      <a:r>
                        <a:rPr lang="en-US" sz="1000" b="0" dirty="0">
                          <a:latin typeface="Eurostile LT Std" pitchFamily="34" charset="0"/>
                        </a:rPr>
                        <a:t>Laser</a:t>
                      </a:r>
                    </a:p>
                  </a:txBody>
                  <a:tcPr/>
                </a:tc>
                <a:tc>
                  <a:txBody>
                    <a:bodyPr/>
                    <a:lstStyle/>
                    <a:p>
                      <a:pPr algn="ctr"/>
                      <a:r>
                        <a:rPr lang="en-US" sz="1000" b="0" dirty="0">
                          <a:latin typeface="Eurostile LT Std" pitchFamily="34" charset="0"/>
                        </a:rPr>
                        <a:t>Laser</a:t>
                      </a:r>
                    </a:p>
                  </a:txBody>
                  <a:tcP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3"/>
                  </a:ext>
                </a:extLst>
              </a:tr>
              <a:tr h="274320">
                <a:tc>
                  <a:txBody>
                    <a:bodyPr/>
                    <a:lstStyle/>
                    <a:p>
                      <a:r>
                        <a:rPr lang="en-US" sz="1100" b="1" dirty="0">
                          <a:latin typeface="Eurostile LT Std" pitchFamily="34" charset="0"/>
                        </a:rPr>
                        <a:t>Doc Feeder opts.</a:t>
                      </a:r>
                    </a:p>
                  </a:txBody>
                  <a:tcPr>
                    <a:lnL w="19050" cap="flat" cmpd="sng" algn="ctr">
                      <a:solidFill>
                        <a:schemeClr val="tx1"/>
                      </a:solidFill>
                      <a:prstDash val="solid"/>
                      <a:round/>
                      <a:headEnd type="none" w="med" len="med"/>
                      <a:tailEnd type="none" w="med" len="med"/>
                    </a:lnL>
                  </a:tcPr>
                </a:tc>
                <a:tc>
                  <a:txBody>
                    <a:bodyPr/>
                    <a:lstStyle/>
                    <a:p>
                      <a:pPr algn="ctr"/>
                      <a:r>
                        <a:rPr lang="en-US" sz="1000" b="0" dirty="0">
                          <a:latin typeface="Eurostile LT Std" pitchFamily="34" charset="0"/>
                        </a:rPr>
                        <a:t>RADF only</a:t>
                      </a:r>
                    </a:p>
                  </a:txBody>
                  <a:tcPr/>
                </a:tc>
                <a:tc>
                  <a:txBody>
                    <a:bodyPr/>
                    <a:lstStyle/>
                    <a:p>
                      <a:pPr algn="ctr"/>
                      <a:r>
                        <a:rPr lang="en-US" sz="1000" b="0" dirty="0">
                          <a:latin typeface="Eurostile LT Std" pitchFamily="34" charset="0"/>
                        </a:rPr>
                        <a:t>DSDF/RADF</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dirty="0">
                          <a:latin typeface="Eurostile LT Std" pitchFamily="34" charset="0"/>
                        </a:rPr>
                        <a:t>DSDF/RADF</a:t>
                      </a:r>
                    </a:p>
                  </a:txBody>
                  <a:tcP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4"/>
                  </a:ext>
                </a:extLst>
              </a:tr>
              <a:tr h="274320">
                <a:tc>
                  <a:txBody>
                    <a:bodyPr/>
                    <a:lstStyle/>
                    <a:p>
                      <a:r>
                        <a:rPr lang="en-US" sz="1100" b="1" dirty="0">
                          <a:latin typeface="Eurostile LT Std" pitchFamily="34" charset="0"/>
                        </a:rPr>
                        <a:t>12”x18” &amp; Banner</a:t>
                      </a:r>
                    </a:p>
                  </a:txBody>
                  <a:tcPr>
                    <a:lnL w="19050" cap="flat" cmpd="sng" algn="ctr">
                      <a:solidFill>
                        <a:schemeClr val="tx1"/>
                      </a:solidFill>
                      <a:prstDash val="solid"/>
                      <a:round/>
                      <a:headEnd type="none" w="med" len="med"/>
                      <a:tailEnd type="none" w="med" len="med"/>
                    </a:lnL>
                  </a:tcPr>
                </a:tc>
                <a:tc>
                  <a:txBody>
                    <a:bodyPr/>
                    <a:lstStyle/>
                    <a:p>
                      <a:pPr algn="ctr"/>
                      <a:r>
                        <a:rPr lang="en-US" sz="1000" b="0" dirty="0">
                          <a:latin typeface="Eurostile LT Std" pitchFamily="34" charset="0"/>
                        </a:rPr>
                        <a:t>No</a:t>
                      </a:r>
                    </a:p>
                  </a:txBody>
                  <a:tcPr/>
                </a:tc>
                <a:tc>
                  <a:txBody>
                    <a:bodyPr/>
                    <a:lstStyle/>
                    <a:p>
                      <a:pPr algn="ctr"/>
                      <a:r>
                        <a:rPr lang="en-US" sz="1000" b="0" dirty="0">
                          <a:latin typeface="Eurostile LT Std" pitchFamily="34" charset="0"/>
                        </a:rPr>
                        <a:t>Yes</a:t>
                      </a:r>
                    </a:p>
                  </a:txBody>
                  <a:tcPr/>
                </a:tc>
                <a:tc>
                  <a:txBody>
                    <a:bodyPr/>
                    <a:lstStyle/>
                    <a:p>
                      <a:pPr algn="ctr"/>
                      <a:r>
                        <a:rPr lang="en-US" sz="1000" b="0" dirty="0">
                          <a:latin typeface="Eurostile LT Std" pitchFamily="34" charset="0"/>
                        </a:rPr>
                        <a:t>No</a:t>
                      </a:r>
                    </a:p>
                  </a:txBody>
                  <a:tcP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5"/>
                  </a:ext>
                </a:extLst>
              </a:tr>
              <a:tr h="274320">
                <a:tc>
                  <a:txBody>
                    <a:bodyPr/>
                    <a:lstStyle/>
                    <a:p>
                      <a:r>
                        <a:rPr lang="en-US" sz="1100" b="1" dirty="0">
                          <a:latin typeface="Eurostile LT Std" pitchFamily="34" charset="0"/>
                        </a:rPr>
                        <a:t># </a:t>
                      </a:r>
                      <a:r>
                        <a:rPr lang="en-US" sz="1100" b="1" dirty="0" err="1">
                          <a:latin typeface="Eurostile LT Std" pitchFamily="34" charset="0"/>
                        </a:rPr>
                        <a:t>drws</a:t>
                      </a:r>
                      <a:r>
                        <a:rPr lang="en-US" sz="1100" b="1" dirty="0">
                          <a:latin typeface="Eurostile LT Std" pitchFamily="34" charset="0"/>
                        </a:rPr>
                        <a:t>/std. cap./max</a:t>
                      </a:r>
                    </a:p>
                  </a:txBody>
                  <a:tcPr>
                    <a:lnL w="19050" cap="flat" cmpd="sng" algn="ctr">
                      <a:solidFill>
                        <a:schemeClr val="tx1"/>
                      </a:solidFill>
                      <a:prstDash val="solid"/>
                      <a:round/>
                      <a:headEnd type="none" w="med" len="med"/>
                      <a:tailEnd type="none" w="med" len="med"/>
                    </a:lnL>
                  </a:tcPr>
                </a:tc>
                <a:tc>
                  <a:txBody>
                    <a:bodyPr/>
                    <a:lstStyle/>
                    <a:p>
                      <a:pPr algn="ctr"/>
                      <a:r>
                        <a:rPr lang="en-US" sz="1000" b="0" dirty="0">
                          <a:latin typeface="Eurostile LT Std" pitchFamily="34" charset="0"/>
                        </a:rPr>
                        <a:t>1/350/2,900</a:t>
                      </a:r>
                    </a:p>
                  </a:txBody>
                  <a:tcPr/>
                </a:tc>
                <a:tc>
                  <a:txBody>
                    <a:bodyPr/>
                    <a:lstStyle/>
                    <a:p>
                      <a:pPr algn="ctr"/>
                      <a:r>
                        <a:rPr lang="en-US" sz="1000" b="0" dirty="0">
                          <a:latin typeface="Eurostile LT Std" pitchFamily="34" charset="0"/>
                        </a:rPr>
                        <a:t>2/1,200/3,200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dirty="0">
                          <a:latin typeface="Eurostile LT Std" pitchFamily="34" charset="0"/>
                        </a:rPr>
                        <a:t>2/1,200/3,200</a:t>
                      </a:r>
                    </a:p>
                  </a:txBody>
                  <a:tcP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6"/>
                  </a:ext>
                </a:extLst>
              </a:tr>
              <a:tr h="274320">
                <a:tc>
                  <a:txBody>
                    <a:bodyPr/>
                    <a:lstStyle/>
                    <a:p>
                      <a:r>
                        <a:rPr lang="en-US" sz="1100" b="1" dirty="0">
                          <a:latin typeface="Eurostile LT Std" pitchFamily="34" charset="0"/>
                        </a:rPr>
                        <a:t>Paper options</a:t>
                      </a:r>
                    </a:p>
                  </a:txBody>
                  <a:tcPr>
                    <a:lnL w="19050" cap="flat" cmpd="sng" algn="ctr">
                      <a:solidFill>
                        <a:schemeClr val="tx1"/>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dirty="0">
                          <a:latin typeface="Eurostile LT Std" pitchFamily="34" charset="0"/>
                        </a:rPr>
                        <a:t>Full Array</a:t>
                      </a:r>
                    </a:p>
                  </a:txBody>
                  <a:tcPr/>
                </a:tc>
                <a:tc>
                  <a:txBody>
                    <a:bodyPr/>
                    <a:lstStyle/>
                    <a:p>
                      <a:pPr algn="ctr"/>
                      <a:r>
                        <a:rPr lang="en-US" sz="1000" b="0" dirty="0">
                          <a:latin typeface="Eurostile LT Std" pitchFamily="34" charset="0"/>
                        </a:rPr>
                        <a:t>Full Array</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dirty="0">
                          <a:latin typeface="Eurostile LT Std" pitchFamily="34" charset="0"/>
                        </a:rPr>
                        <a:t>Full Array</a:t>
                      </a:r>
                    </a:p>
                  </a:txBody>
                  <a:tcP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7"/>
                  </a:ext>
                </a:extLst>
              </a:tr>
              <a:tr h="274320">
                <a:tc>
                  <a:txBody>
                    <a:bodyPr/>
                    <a:lstStyle/>
                    <a:p>
                      <a:r>
                        <a:rPr lang="en-US" sz="1100" b="1" dirty="0">
                          <a:latin typeface="Eurostile LT Std" pitchFamily="34" charset="0"/>
                        </a:rPr>
                        <a:t>Finishing options</a:t>
                      </a:r>
                    </a:p>
                  </a:txBody>
                  <a:tcPr>
                    <a:lnL w="19050" cap="flat" cmpd="sng" algn="ctr">
                      <a:solidFill>
                        <a:schemeClr val="tx1"/>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dirty="0">
                          <a:latin typeface="Eurostile LT Std" pitchFamily="34" charset="0"/>
                        </a:rPr>
                        <a:t>Limited</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dirty="0">
                          <a:latin typeface="Eurostile LT Std" pitchFamily="34" charset="0"/>
                        </a:rPr>
                        <a:t>Full Array</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dirty="0">
                          <a:latin typeface="Eurostile LT Std" pitchFamily="34" charset="0"/>
                        </a:rPr>
                        <a:t>Full Array</a:t>
                      </a:r>
                    </a:p>
                  </a:txBody>
                  <a:tcPr>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0008"/>
                  </a:ext>
                </a:extLst>
              </a:tr>
              <a:tr h="274320">
                <a:tc>
                  <a:txBody>
                    <a:bodyPr/>
                    <a:lstStyle/>
                    <a:p>
                      <a:r>
                        <a:rPr lang="en-US" sz="1100" b="1" dirty="0">
                          <a:latin typeface="Eurostile LT Std" pitchFamily="34" charset="0"/>
                        </a:rPr>
                        <a:t>Web Browser(EWB)</a:t>
                      </a:r>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r>
                        <a:rPr lang="en-US" sz="1000" b="0" dirty="0">
                          <a:latin typeface="Eurostile LT Std" pitchFamily="34" charset="0"/>
                        </a:rPr>
                        <a:t>Opt.</a:t>
                      </a:r>
                    </a:p>
                  </a:txBody>
                  <a:tcPr>
                    <a:lnB w="19050" cap="flat" cmpd="sng" algn="ctr">
                      <a:solidFill>
                        <a:schemeClr val="tx1"/>
                      </a:solidFill>
                      <a:prstDash val="solid"/>
                      <a:round/>
                      <a:headEnd type="none" w="med" len="med"/>
                      <a:tailEnd type="none" w="med" len="med"/>
                    </a:lnB>
                  </a:tcPr>
                </a:tc>
                <a:tc>
                  <a:txBody>
                    <a:bodyPr/>
                    <a:lstStyle/>
                    <a:p>
                      <a:pPr algn="ctr"/>
                      <a:r>
                        <a:rPr lang="en-US" sz="1000" b="0" dirty="0">
                          <a:latin typeface="Eurostile LT Std" pitchFamily="34" charset="0"/>
                        </a:rPr>
                        <a:t>Std.</a:t>
                      </a:r>
                    </a:p>
                  </a:txBody>
                  <a:tcPr>
                    <a:lnB w="19050" cap="flat" cmpd="sng" algn="ctr">
                      <a:solidFill>
                        <a:schemeClr val="tx1"/>
                      </a:solidFill>
                      <a:prstDash val="solid"/>
                      <a:round/>
                      <a:headEnd type="none" w="med" len="med"/>
                      <a:tailEnd type="none" w="med" len="med"/>
                    </a:lnB>
                  </a:tcPr>
                </a:tc>
                <a:tc>
                  <a:txBody>
                    <a:bodyPr/>
                    <a:lstStyle/>
                    <a:p>
                      <a:pPr algn="ctr"/>
                      <a:r>
                        <a:rPr lang="en-US" sz="1000" b="0" dirty="0">
                          <a:latin typeface="Eurostile LT Std" pitchFamily="34" charset="0"/>
                        </a:rPr>
                        <a:t>Std.</a:t>
                      </a:r>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pic>
        <p:nvPicPr>
          <p:cNvPr id="53" name="Picture 5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8819" y="1616236"/>
            <a:ext cx="1935850" cy="182880"/>
          </a:xfrm>
          <a:prstGeom prst="rect">
            <a:avLst/>
          </a:prstGeom>
        </p:spPr>
      </p:pic>
      <p:pic>
        <p:nvPicPr>
          <p:cNvPr id="54" name="Picture 5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77803" y="1616236"/>
            <a:ext cx="1919495" cy="182880"/>
          </a:xfrm>
          <a:prstGeom prst="rect">
            <a:avLst/>
          </a:prstGeom>
        </p:spPr>
      </p:pic>
      <p:pic>
        <p:nvPicPr>
          <p:cNvPr id="55" name="Picture 5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07282" y="1616236"/>
            <a:ext cx="1840791" cy="182880"/>
          </a:xfrm>
          <a:prstGeom prst="rect">
            <a:avLst/>
          </a:prstGeom>
        </p:spPr>
      </p:pic>
    </p:spTree>
    <p:extLst>
      <p:ext uri="{BB962C8B-B14F-4D97-AF65-F5344CB8AC3E}">
        <p14:creationId xmlns:p14="http://schemas.microsoft.com/office/powerpoint/2010/main" val="32042406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1000" y="1143000"/>
            <a:ext cx="7467600" cy="3028950"/>
          </a:xfrm>
        </p:spPr>
        <p:txBody>
          <a:bodyPr/>
          <a:lstStyle/>
          <a:p>
            <a:pPr algn="just"/>
            <a:r>
              <a:rPr lang="en-US" sz="2000" dirty="0"/>
              <a:t>Mid-volume 20 – 50 PPM, full-featured Color &amp; Monochrome MFPs for business users that want exceptional image quality and workflow-enhancing solutions to improve their overall productivity</a:t>
            </a:r>
          </a:p>
        </p:txBody>
      </p:sp>
      <p:sp>
        <p:nvSpPr>
          <p:cNvPr id="3" name="Text Placeholder 2"/>
          <p:cNvSpPr>
            <a:spLocks noGrp="1"/>
          </p:cNvSpPr>
          <p:nvPr>
            <p:ph type="body" sz="quarter" idx="12"/>
          </p:nvPr>
        </p:nvSpPr>
        <p:spPr>
          <a:xfrm>
            <a:off x="381000" y="209550"/>
            <a:ext cx="8458200" cy="685800"/>
          </a:xfrm>
        </p:spPr>
        <p:txBody>
          <a:bodyPr/>
          <a:lstStyle/>
          <a:p>
            <a:r>
              <a:rPr lang="en-US" dirty="0"/>
              <a:t>Positioning</a:t>
            </a:r>
          </a:p>
        </p:txBody>
      </p:sp>
      <p:pic>
        <p:nvPicPr>
          <p:cNvPr id="5" name="Picture 4" descr="eS7506AC_Control_Panel_EN_NBG_LR.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066800" y="2372227"/>
            <a:ext cx="3200400" cy="16282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xmlns="" id="{8E17C00F-1FED-4D3A-B8F6-D58DBF8F56F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737162" y="1504950"/>
            <a:ext cx="3330638" cy="3028950"/>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381000" y="1143000"/>
            <a:ext cx="6705600" cy="3409950"/>
          </a:xfrm>
        </p:spPr>
        <p:txBody>
          <a:bodyPr/>
          <a:lstStyle/>
          <a:p>
            <a:r>
              <a:rPr lang="en-US" sz="2400" dirty="0"/>
              <a:t>Small to mid-size businesses</a:t>
            </a:r>
          </a:p>
          <a:p>
            <a:pPr lvl="1"/>
            <a:r>
              <a:rPr lang="en-US" sz="2000" dirty="0"/>
              <a:t>Real-estate, Healthcare, Financial</a:t>
            </a:r>
          </a:p>
          <a:p>
            <a:r>
              <a:rPr lang="en-US" sz="2400" dirty="0"/>
              <a:t>Workgroups in larger businesses</a:t>
            </a:r>
          </a:p>
          <a:p>
            <a:pPr lvl="1"/>
            <a:r>
              <a:rPr lang="en-US" sz="2000" dirty="0"/>
              <a:t>Manufacturing, Logistics</a:t>
            </a:r>
          </a:p>
        </p:txBody>
      </p:sp>
      <p:sp>
        <p:nvSpPr>
          <p:cNvPr id="4" name="Text Placeholder 2"/>
          <p:cNvSpPr>
            <a:spLocks noGrp="1"/>
          </p:cNvSpPr>
          <p:nvPr>
            <p:ph type="body" sz="quarter" idx="12"/>
          </p:nvPr>
        </p:nvSpPr>
        <p:spPr>
          <a:xfrm>
            <a:off x="381000" y="209550"/>
            <a:ext cx="8458200" cy="685800"/>
          </a:xfrm>
        </p:spPr>
        <p:txBody>
          <a:bodyPr/>
          <a:lstStyle/>
          <a:p>
            <a:r>
              <a:rPr lang="en-US" dirty="0"/>
              <a:t>Target Markets</a:t>
            </a:r>
          </a:p>
          <a:p>
            <a:endParaRPr lang="en-US" dirty="0"/>
          </a:p>
        </p:txBody>
      </p:sp>
      <p:pic>
        <p:nvPicPr>
          <p:cNvPr id="7" name="Picture 6">
            <a:extLst>
              <a:ext uri="{FF2B5EF4-FFF2-40B4-BE49-F238E27FC236}">
                <a16:creationId xmlns:a16="http://schemas.microsoft.com/office/drawing/2014/main" xmlns="" id="{76C07E09-17CA-485D-9DC9-1719FDE5B01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800600" y="795616"/>
            <a:ext cx="3996267" cy="3966883"/>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4B2308E-D475-4147-B831-6C608141CA04}"/>
              </a:ext>
            </a:extLst>
          </p:cNvPr>
          <p:cNvSpPr>
            <a:spLocks noGrp="1"/>
          </p:cNvSpPr>
          <p:nvPr>
            <p:ph type="body" sz="quarter" idx="10"/>
          </p:nvPr>
        </p:nvSpPr>
        <p:spPr/>
        <p:txBody>
          <a:bodyPr/>
          <a:lstStyle/>
          <a:p>
            <a:r>
              <a:rPr lang="en-US" dirty="0"/>
              <a:t>Modern Styling</a:t>
            </a:r>
          </a:p>
          <a:p>
            <a:r>
              <a:rPr lang="en-US" dirty="0"/>
              <a:t>Advanced U/I</a:t>
            </a:r>
          </a:p>
          <a:p>
            <a:r>
              <a:rPr lang="en-US" dirty="0"/>
              <a:t>Leading Technology</a:t>
            </a:r>
          </a:p>
        </p:txBody>
      </p:sp>
      <p:sp>
        <p:nvSpPr>
          <p:cNvPr id="3" name="Text Placeholder 2">
            <a:extLst>
              <a:ext uri="{FF2B5EF4-FFF2-40B4-BE49-F238E27FC236}">
                <a16:creationId xmlns:a16="http://schemas.microsoft.com/office/drawing/2014/main" xmlns="" id="{18DC63F0-233C-4632-9B02-C7070380739E}"/>
              </a:ext>
            </a:extLst>
          </p:cNvPr>
          <p:cNvSpPr>
            <a:spLocks noGrp="1"/>
          </p:cNvSpPr>
          <p:nvPr>
            <p:ph type="body" sz="quarter" idx="12"/>
          </p:nvPr>
        </p:nvSpPr>
        <p:spPr/>
        <p:txBody>
          <a:bodyPr/>
          <a:lstStyle/>
          <a:p>
            <a:r>
              <a:rPr lang="en-US" dirty="0"/>
              <a:t>Contemporary Look</a:t>
            </a:r>
          </a:p>
        </p:txBody>
      </p:sp>
      <p:pic>
        <p:nvPicPr>
          <p:cNvPr id="5" name="Picture 4">
            <a:extLst>
              <a:ext uri="{FF2B5EF4-FFF2-40B4-BE49-F238E27FC236}">
                <a16:creationId xmlns:a16="http://schemas.microsoft.com/office/drawing/2014/main" xmlns="" id="{946C07F7-7A17-40CA-938B-CB11826EAD1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8262" y="1171927"/>
            <a:ext cx="4616138" cy="3076223"/>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3205595"/>
      </p:ext>
    </p:extLst>
  </p:cSld>
  <p:clrMapOvr>
    <a:masterClrMapping/>
  </p:clrMapOvr>
</p:sld>
</file>

<file path=ppt/theme/theme1.xml><?xml version="1.0" encoding="utf-8"?>
<a:theme xmlns:a="http://schemas.openxmlformats.org/drawingml/2006/main" name="Cover 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ection 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5652</TotalTime>
  <Words>3068</Words>
  <Application>Microsoft Office PowerPoint</Application>
  <PresentationFormat>Presentación en pantalla (16:9)</PresentationFormat>
  <Paragraphs>298</Paragraphs>
  <Slides>33</Slides>
  <Notes>23</Notes>
  <HiddenSlides>0</HiddenSlides>
  <MMClips>0</MMClips>
  <ScaleCrop>false</ScaleCrop>
  <HeadingPairs>
    <vt:vector size="4" baseType="variant">
      <vt:variant>
        <vt:lpstr>Tema</vt:lpstr>
      </vt:variant>
      <vt:variant>
        <vt:i4>3</vt:i4>
      </vt:variant>
      <vt:variant>
        <vt:lpstr>Títulos de diapositiva</vt:lpstr>
      </vt:variant>
      <vt:variant>
        <vt:i4>33</vt:i4>
      </vt:variant>
    </vt:vector>
  </HeadingPairs>
  <TitlesOfParts>
    <vt:vector size="36" baseType="lpstr">
      <vt:lpstr>Cover Title</vt:lpstr>
      <vt:lpstr>Section Title</vt:lpstr>
      <vt:lpstr>Content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Phil Holmes</dc:creator>
  <cp:lastModifiedBy>ACANALES</cp:lastModifiedBy>
  <cp:revision>391</cp:revision>
  <dcterms:created xsi:type="dcterms:W3CDTF">2013-05-16T22:46:18Z</dcterms:created>
  <dcterms:modified xsi:type="dcterms:W3CDTF">2019-09-19T22:43:57Z</dcterms:modified>
</cp:coreProperties>
</file>